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r:id="rId45" roundtripDataSignature="AMtx7mi2H0abldNbTpsouWGE/SswhM/A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70" orient="horz"/>
        <p:guide pos="5868"/>
        <p:guide pos="15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5" name="Google Shape;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17" name="Google Shape;21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Table change </a:t>
            </a:r>
            <a:endParaRPr/>
          </a:p>
        </p:txBody>
      </p:sp>
      <p:sp>
        <p:nvSpPr>
          <p:cNvPr id="226" name="Google Shape;22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34" name="Google Shape;23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100"/>
          </a:p>
        </p:txBody>
      </p:sp>
      <p:sp>
        <p:nvSpPr>
          <p:cNvPr id="241" name="Google Shape;24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200"/>
              <a:t>EDA is used for </a:t>
            </a:r>
            <a:r>
              <a:rPr b="1" lang="en-US" sz="1200"/>
              <a:t>seeing what the data can tell us before the modeling task</a:t>
            </a:r>
            <a:r>
              <a:rPr lang="en-US" sz="1200"/>
              <a:t>.</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Change</a:t>
            </a:r>
            <a:endParaRPr/>
          </a:p>
          <a:p>
            <a:pPr indent="0" lvl="0" marL="0" rtl="0" algn="l">
              <a:lnSpc>
                <a:spcPct val="100000"/>
              </a:lnSpc>
              <a:spcBef>
                <a:spcPts val="0"/>
              </a:spcBef>
              <a:spcAft>
                <a:spcPts val="0"/>
              </a:spcAft>
              <a:buSzPts val="1400"/>
              <a:buNone/>
            </a:pPr>
            <a:r>
              <a:t/>
            </a:r>
            <a:endParaRPr/>
          </a:p>
        </p:txBody>
      </p:sp>
      <p:sp>
        <p:nvSpPr>
          <p:cNvPr id="262" name="Google Shape;26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1" name="Google Shape;27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Keep observations </a:t>
            </a:r>
            <a:endParaRPr/>
          </a:p>
        </p:txBody>
      </p:sp>
      <p:sp>
        <p:nvSpPr>
          <p:cNvPr id="291" name="Google Shape;29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Add graphical </a:t>
            </a:r>
            <a:endParaRPr/>
          </a:p>
        </p:txBody>
      </p:sp>
      <p:sp>
        <p:nvSpPr>
          <p:cNvPr id="301" name="Google Shape;30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Piee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11" name="Google Shape;31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Piee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24" name="Google Shape;32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Piee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36" name="Google Shape;33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228600" marR="0" rtl="0" algn="l">
              <a:lnSpc>
                <a:spcPct val="100000"/>
              </a:lnSpc>
              <a:spcBef>
                <a:spcPts val="0"/>
              </a:spcBef>
              <a:spcAft>
                <a:spcPts val="0"/>
              </a:spcAft>
              <a:buClr>
                <a:srgbClr val="000000"/>
              </a:buClr>
              <a:buSzPts val="1400"/>
              <a:buFont typeface="Arial"/>
              <a:buNone/>
            </a:pPr>
            <a:r>
              <a:t/>
            </a:r>
            <a:endParaRPr/>
          </a:p>
        </p:txBody>
      </p:sp>
      <p:sp>
        <p:nvSpPr>
          <p:cNvPr id="348" name="Google Shape;34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0"/>
              </a:spcBef>
              <a:spcAft>
                <a:spcPts val="0"/>
              </a:spcAft>
              <a:buSzPts val="1400"/>
              <a:buFont typeface="Arial"/>
              <a:buChar char="•"/>
            </a:pPr>
            <a:r>
              <a:rPr b="0" i="0" lang="en-US" sz="1200" u="none" cap="none" strike="noStrik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indent="-139700" lvl="0" marL="457200" rtl="0" algn="l">
              <a:lnSpc>
                <a:spcPct val="100000"/>
              </a:lnSpc>
              <a:spcBef>
                <a:spcPts val="0"/>
              </a:spcBef>
              <a:spcAft>
                <a:spcPts val="0"/>
              </a:spcAft>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400"/>
              <a:buFont typeface="Arial"/>
              <a:buChar char="•"/>
            </a:pPr>
            <a:r>
              <a:rPr b="0" i="0" lang="en-US" sz="1200" u="none" cap="none" strike="noStrike">
                <a:solidFill>
                  <a:schemeClr val="dk1"/>
                </a:solidFill>
                <a:latin typeface="Calibri"/>
                <a:ea typeface="Calibri"/>
                <a:cs typeface="Calibri"/>
                <a:sym typeface="Calibri"/>
              </a:rPr>
              <a:t>What is classification techniques in machine learning?</a:t>
            </a:r>
            <a:endParaRPr/>
          </a:p>
          <a:p>
            <a:pPr indent="-228600" lvl="0" marL="457200" rtl="0" algn="l">
              <a:lnSpc>
                <a:spcPct val="100000"/>
              </a:lnSpc>
              <a:spcBef>
                <a:spcPts val="0"/>
              </a:spcBef>
              <a:spcAft>
                <a:spcPts val="0"/>
              </a:spcAft>
              <a:buSzPts val="1400"/>
              <a:buFont typeface="Arial"/>
              <a:buChar char="•"/>
            </a:pPr>
            <a:r>
              <a:rPr b="0" i="0" lang="en-US" sz="1200" u="none" cap="none" strike="noStrike">
                <a:solidFill>
                  <a:schemeClr val="dk1"/>
                </a:solidFill>
                <a:latin typeface="Calibri"/>
                <a:ea typeface="Calibri"/>
                <a:cs typeface="Calibri"/>
                <a:sym typeface="Calibri"/>
              </a:rPr>
              <a:t>The Classification algorithm is </a:t>
            </a:r>
            <a:r>
              <a:rPr b="1" i="0" lang="en-US" sz="1200" u="none" cap="none" strike="noStrike">
                <a:solidFill>
                  <a:schemeClr val="dk1"/>
                </a:solidFill>
                <a:latin typeface="Calibri"/>
                <a:ea typeface="Calibri"/>
                <a:cs typeface="Calibri"/>
                <a:sym typeface="Calibri"/>
              </a:rPr>
              <a:t>a Supervised Learning technique that is used to identify the category of new observations on the basis of training data</a:t>
            </a:r>
            <a:r>
              <a:rPr b="0" i="0" lang="en-US" sz="1200" u="none" cap="none" strike="noStrik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indent="-228600" lvl="0" marL="457200" rtl="0" algn="l">
              <a:lnSpc>
                <a:spcPct val="100000"/>
              </a:lnSpc>
              <a:spcBef>
                <a:spcPts val="0"/>
              </a:spcBef>
              <a:spcAft>
                <a:spcPts val="0"/>
              </a:spcAft>
              <a:buSzPts val="1400"/>
              <a:buFont typeface="Arial"/>
              <a:buChar char="•"/>
            </a:pPr>
            <a:r>
              <a:rPr b="0" i="0" lang="en-US" sz="1200" u="none" cap="none" strike="noStrike">
                <a:solidFill>
                  <a:schemeClr val="dk1"/>
                </a:solidFill>
                <a:latin typeface="Calibri"/>
                <a:ea typeface="Calibri"/>
                <a:cs typeface="Calibri"/>
                <a:sym typeface="Calibri"/>
              </a:rPr>
              <a:t>What is regression techniques in machine learning?</a:t>
            </a:r>
            <a:endParaRPr/>
          </a:p>
          <a:p>
            <a:pPr indent="-228600" lvl="0" marL="457200" rtl="0" algn="l">
              <a:lnSpc>
                <a:spcPct val="100000"/>
              </a:lnSpc>
              <a:spcBef>
                <a:spcPts val="0"/>
              </a:spcBef>
              <a:spcAft>
                <a:spcPts val="0"/>
              </a:spcAft>
              <a:buSzPts val="1400"/>
              <a:buFont typeface="Arial"/>
              <a:buChar char="•"/>
            </a:pPr>
            <a:r>
              <a:rPr b="0" i="0" lang="en-US" sz="1200" u="none" cap="none" strike="noStrike">
                <a:solidFill>
                  <a:schemeClr val="dk1"/>
                </a:solidFill>
                <a:latin typeface="Calibri"/>
                <a:ea typeface="Calibri"/>
                <a:cs typeface="Calibri"/>
                <a:sym typeface="Calibri"/>
              </a:rPr>
              <a:t>Regression is </a:t>
            </a:r>
            <a:r>
              <a:rPr b="1" i="0" lang="en-US" sz="1200" u="none" cap="none" strike="noStrike">
                <a:solidFill>
                  <a:schemeClr val="dk1"/>
                </a:solidFill>
                <a:latin typeface="Calibri"/>
                <a:ea typeface="Calibri"/>
                <a:cs typeface="Calibri"/>
                <a:sym typeface="Calibri"/>
              </a:rPr>
              <a:t>a technique for investigating the relationship between independent variables or features and a dependent variable or outcome</a:t>
            </a:r>
            <a:r>
              <a:rPr b="0" i="0" lang="en-US" sz="1200" u="none" cap="none" strike="noStrik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indent="-139700" lvl="0" marL="457200" rtl="0" algn="l">
              <a:lnSpc>
                <a:spcPct val="100000"/>
              </a:lnSpc>
              <a:spcBef>
                <a:spcPts val="0"/>
              </a:spcBef>
              <a:spcAft>
                <a:spcPts val="0"/>
              </a:spcAft>
              <a:buSzPts val="1400"/>
              <a:buFont typeface="Arial"/>
              <a:buNone/>
            </a:pPr>
            <a:r>
              <a:t/>
            </a:r>
            <a:endParaRPr b="0"/>
          </a:p>
        </p:txBody>
      </p:sp>
      <p:sp>
        <p:nvSpPr>
          <p:cNvPr id="360" name="Google Shape;36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lang="en-US"/>
              <a:t>What is the role of regression in ML</a:t>
            </a:r>
            <a:endParaRPr/>
          </a:p>
          <a:p>
            <a:pPr indent="-228600" lvl="0" marL="457200" marR="0" rtl="0" algn="l">
              <a:lnSpc>
                <a:spcPct val="100000"/>
              </a:lnSpc>
              <a:spcBef>
                <a:spcPts val="0"/>
              </a:spcBef>
              <a:spcAft>
                <a:spcPts val="0"/>
              </a:spcAft>
              <a:buClr>
                <a:srgbClr val="000000"/>
              </a:buClr>
              <a:buSzPts val="1400"/>
              <a:buFont typeface="Arial"/>
              <a:buNone/>
            </a:pPr>
            <a:r>
              <a:rPr lang="en-US" sz="1200"/>
              <a:t>Is regression supervised or unsupervised?</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71" name="Google Shape;37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Why Random Forest Regression is good?</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 Random Forest Regression model is </a:t>
            </a:r>
            <a:r>
              <a:rPr b="1" i="0" lang="en-US" sz="1200" u="none" cap="none" strike="noStrike">
                <a:solidFill>
                  <a:schemeClr val="dk1"/>
                </a:solidFill>
                <a:latin typeface="Calibri"/>
                <a:ea typeface="Calibri"/>
                <a:cs typeface="Calibri"/>
                <a:sym typeface="Calibri"/>
              </a:rPr>
              <a:t>powerful and accurate</a:t>
            </a:r>
            <a:r>
              <a:rPr b="0" i="0" lang="en-US" sz="1200" u="none" cap="none" strike="noStrike">
                <a:solidFill>
                  <a:schemeClr val="dk1"/>
                </a:solidFill>
                <a:latin typeface="Calibri"/>
                <a:ea typeface="Calibri"/>
                <a:cs typeface="Calibri"/>
                <a:sym typeface="Calibri"/>
              </a:rPr>
              <a:t>. It usually performs great on many problems, including features with non-linear relationships</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How is XGBoost different from random forest?</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One of the most important differences between XG Boost and Random forest is that the </a:t>
            </a:r>
            <a:r>
              <a:rPr b="1" i="0" lang="en-US" sz="1200" u="none" cap="none" strike="noStrik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b="0" i="0" lang="en-US" sz="1200" u="none" cap="none" strike="noStrike">
                <a:solidFill>
                  <a:schemeClr val="dk1"/>
                </a:solidFill>
                <a:latin typeface="Calibri"/>
                <a:ea typeface="Calibri"/>
                <a:cs typeface="Calibri"/>
                <a:sym typeface="Calibri"/>
              </a:rPr>
              <a:t>..</a:t>
            </a:r>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n_estimators</a:t>
            </a:r>
            <a:r>
              <a:rPr b="0" i="0" lang="en-US" sz="1200" u="none" cap="none" strike="noStrike">
                <a:solidFill>
                  <a:schemeClr val="dk1"/>
                </a:solidFill>
                <a:latin typeface="Calibri"/>
                <a:ea typeface="Calibri"/>
                <a:cs typeface="Calibri"/>
                <a:sym typeface="Calibri"/>
              </a:rPr>
              <a:t> — the number of decision trees you will be running in the model</a:t>
            </a:r>
            <a:endParaRPr/>
          </a:p>
        </p:txBody>
      </p:sp>
      <p:sp>
        <p:nvSpPr>
          <p:cNvPr id="398" name="Google Shape;39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21" name="Google Shape;421;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29" name="Google Shape;429;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37" name="Google Shape;437;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52" name="Google Shape;452;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63" name="Google Shape;463;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Change </a:t>
            </a:r>
            <a:endParaRPr/>
          </a:p>
        </p:txBody>
      </p:sp>
      <p:sp>
        <p:nvSpPr>
          <p:cNvPr id="125" name="Google Shape;12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100"/>
          </a:p>
        </p:txBody>
      </p:sp>
      <p:sp>
        <p:nvSpPr>
          <p:cNvPr id="141" name="Google Shape;1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51" name="Google Shape;1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sz="1100"/>
              <a:t>Pycharm add Tableau</a:t>
            </a:r>
            <a:endParaRPr/>
          </a:p>
          <a:p>
            <a:pPr indent="0" lvl="0" marL="0" rtl="0" algn="l">
              <a:lnSpc>
                <a:spcPct val="100000"/>
              </a:lnSpc>
              <a:spcBef>
                <a:spcPts val="0"/>
              </a:spcBef>
              <a:spcAft>
                <a:spcPts val="0"/>
              </a:spcAft>
              <a:buClr>
                <a:schemeClr val="dk1"/>
              </a:buClr>
              <a:buSzPts val="1100"/>
              <a:buFont typeface="Calibri"/>
              <a:buNone/>
            </a:pPr>
            <a:r>
              <a:t/>
            </a:r>
            <a:endParaRPr sz="1100"/>
          </a:p>
          <a:p>
            <a:pPr indent="0" lvl="0" marL="0" rtl="0" algn="l">
              <a:lnSpc>
                <a:spcPct val="100000"/>
              </a:lnSpc>
              <a:spcBef>
                <a:spcPts val="0"/>
              </a:spcBef>
              <a:spcAft>
                <a:spcPts val="0"/>
              </a:spcAft>
              <a:buClr>
                <a:schemeClr val="dk1"/>
              </a:buClr>
              <a:buSzPts val="1100"/>
              <a:buFont typeface="Calibri"/>
              <a:buNone/>
            </a:pPr>
            <a:r>
              <a:t/>
            </a:r>
            <a:endParaRPr sz="1100"/>
          </a:p>
        </p:txBody>
      </p:sp>
      <p:sp>
        <p:nvSpPr>
          <p:cNvPr id="158" name="Google Shape;15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3"/>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3"/>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3"/>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52"/>
          <p:cNvSpPr txBox="1"/>
          <p:nvPr>
            <p:ph type="title"/>
          </p:nvPr>
        </p:nvSpPr>
        <p:spPr>
          <a:xfrm>
            <a:off x="839788" y="457200"/>
            <a:ext cx="3932237" cy="1600200"/>
          </a:xfrm>
          <a:prstGeom prst="rect">
            <a:avLst/>
          </a:prstGeom>
          <a:noFill/>
          <a:ln>
            <a:noFill/>
          </a:ln>
        </p:spPr>
        <p:txBody>
          <a:bodyPr anchorCtr="0" anchor="b" bIns="45675" lIns="91400" spcFirstLastPara="1" rIns="91400" wrap="square" tIns="45675">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2"/>
          <p:cNvSpPr txBox="1"/>
          <p:nvPr>
            <p:ph idx="1" type="body"/>
          </p:nvPr>
        </p:nvSpPr>
        <p:spPr>
          <a:xfrm>
            <a:off x="5183188" y="987437"/>
            <a:ext cx="6172200" cy="4873625"/>
          </a:xfrm>
          <a:prstGeom prst="rect">
            <a:avLst/>
          </a:prstGeom>
          <a:noFill/>
          <a:ln>
            <a:noFill/>
          </a:ln>
        </p:spPr>
        <p:txBody>
          <a:bodyPr anchorCtr="0" anchor="t" bIns="45675" lIns="91400" spcFirstLastPara="1" rIns="91400" wrap="square" tIns="45675">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52"/>
          <p:cNvSpPr txBox="1"/>
          <p:nvPr>
            <p:ph idx="2" type="body"/>
          </p:nvPr>
        </p:nvSpPr>
        <p:spPr>
          <a:xfrm>
            <a:off x="839788" y="2057403"/>
            <a:ext cx="3932237" cy="3811588"/>
          </a:xfrm>
          <a:prstGeom prst="rect">
            <a:avLst/>
          </a:prstGeom>
          <a:noFill/>
          <a:ln>
            <a:noFill/>
          </a:ln>
        </p:spPr>
        <p:txBody>
          <a:bodyPr anchorCtr="0" anchor="t" bIns="45675" lIns="91400" spcFirstLastPara="1" rIns="91400" wrap="square" tIns="45675">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100"/>
            </a:lvl4pPr>
            <a:lvl5pPr indent="-228600" lvl="4" marL="2286000" algn="l">
              <a:lnSpc>
                <a:spcPct val="90000"/>
              </a:lnSpc>
              <a:spcBef>
                <a:spcPts val="500"/>
              </a:spcBef>
              <a:spcAft>
                <a:spcPts val="0"/>
              </a:spcAft>
              <a:buClr>
                <a:schemeClr val="dk1"/>
              </a:buClr>
              <a:buSzPts val="1000"/>
              <a:buNone/>
              <a:defRPr sz="1100"/>
            </a:lvl5pPr>
            <a:lvl6pPr indent="-228600" lvl="5" marL="2743200" algn="l">
              <a:lnSpc>
                <a:spcPct val="90000"/>
              </a:lnSpc>
              <a:spcBef>
                <a:spcPts val="500"/>
              </a:spcBef>
              <a:spcAft>
                <a:spcPts val="0"/>
              </a:spcAft>
              <a:buClr>
                <a:schemeClr val="dk1"/>
              </a:buClr>
              <a:buSzPts val="1000"/>
              <a:buNone/>
              <a:defRPr sz="1100"/>
            </a:lvl6pPr>
            <a:lvl7pPr indent="-228600" lvl="6" marL="3200400" algn="l">
              <a:lnSpc>
                <a:spcPct val="90000"/>
              </a:lnSpc>
              <a:spcBef>
                <a:spcPts val="500"/>
              </a:spcBef>
              <a:spcAft>
                <a:spcPts val="0"/>
              </a:spcAft>
              <a:buClr>
                <a:schemeClr val="dk1"/>
              </a:buClr>
              <a:buSzPts val="1000"/>
              <a:buNone/>
              <a:defRPr sz="1100"/>
            </a:lvl7pPr>
            <a:lvl8pPr indent="-228600" lvl="7" marL="3657600" algn="l">
              <a:lnSpc>
                <a:spcPct val="90000"/>
              </a:lnSpc>
              <a:spcBef>
                <a:spcPts val="500"/>
              </a:spcBef>
              <a:spcAft>
                <a:spcPts val="0"/>
              </a:spcAft>
              <a:buClr>
                <a:schemeClr val="dk1"/>
              </a:buClr>
              <a:buSzPts val="1000"/>
              <a:buNone/>
              <a:defRPr sz="1100"/>
            </a:lvl8pPr>
            <a:lvl9pPr indent="-228600" lvl="8" marL="4114800" algn="l">
              <a:lnSpc>
                <a:spcPct val="90000"/>
              </a:lnSpc>
              <a:spcBef>
                <a:spcPts val="500"/>
              </a:spcBef>
              <a:spcAft>
                <a:spcPts val="0"/>
              </a:spcAft>
              <a:buClr>
                <a:schemeClr val="dk1"/>
              </a:buClr>
              <a:buSzPts val="1000"/>
              <a:buNone/>
              <a:defRPr sz="1100"/>
            </a:lvl9pPr>
          </a:lstStyle>
          <a:p/>
        </p:txBody>
      </p:sp>
      <p:sp>
        <p:nvSpPr>
          <p:cNvPr id="71" name="Google Shape;71;p52"/>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2"/>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2"/>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53"/>
          <p:cNvSpPr txBox="1"/>
          <p:nvPr>
            <p:ph type="title"/>
          </p:nvPr>
        </p:nvSpPr>
        <p:spPr>
          <a:xfrm>
            <a:off x="839788" y="457200"/>
            <a:ext cx="3932237" cy="1600200"/>
          </a:xfrm>
          <a:prstGeom prst="rect">
            <a:avLst/>
          </a:prstGeom>
          <a:noFill/>
          <a:ln>
            <a:noFill/>
          </a:ln>
        </p:spPr>
        <p:txBody>
          <a:bodyPr anchorCtr="0" anchor="b" bIns="45675" lIns="91400" spcFirstLastPara="1" rIns="91400" wrap="square" tIns="45675">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3"/>
          <p:cNvSpPr/>
          <p:nvPr>
            <p:ph idx="2" type="pic"/>
          </p:nvPr>
        </p:nvSpPr>
        <p:spPr>
          <a:xfrm>
            <a:off x="5183188" y="987437"/>
            <a:ext cx="6172200" cy="4873625"/>
          </a:xfrm>
          <a:prstGeom prst="rect">
            <a:avLst/>
          </a:prstGeom>
          <a:noFill/>
          <a:ln>
            <a:noFill/>
          </a:ln>
        </p:spPr>
      </p:sp>
      <p:sp>
        <p:nvSpPr>
          <p:cNvPr id="77" name="Google Shape;77;p53"/>
          <p:cNvSpPr txBox="1"/>
          <p:nvPr>
            <p:ph idx="1" type="body"/>
          </p:nvPr>
        </p:nvSpPr>
        <p:spPr>
          <a:xfrm>
            <a:off x="839788" y="2057403"/>
            <a:ext cx="3932237" cy="3811588"/>
          </a:xfrm>
          <a:prstGeom prst="rect">
            <a:avLst/>
          </a:prstGeom>
          <a:noFill/>
          <a:ln>
            <a:noFill/>
          </a:ln>
        </p:spPr>
        <p:txBody>
          <a:bodyPr anchorCtr="0" anchor="t" bIns="45675" lIns="91400" spcFirstLastPara="1" rIns="91400" wrap="square" tIns="45675">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100"/>
            </a:lvl4pPr>
            <a:lvl5pPr indent="-228600" lvl="4" marL="2286000" algn="l">
              <a:lnSpc>
                <a:spcPct val="90000"/>
              </a:lnSpc>
              <a:spcBef>
                <a:spcPts val="500"/>
              </a:spcBef>
              <a:spcAft>
                <a:spcPts val="0"/>
              </a:spcAft>
              <a:buClr>
                <a:schemeClr val="dk1"/>
              </a:buClr>
              <a:buSzPts val="1000"/>
              <a:buNone/>
              <a:defRPr sz="1100"/>
            </a:lvl5pPr>
            <a:lvl6pPr indent="-228600" lvl="5" marL="2743200" algn="l">
              <a:lnSpc>
                <a:spcPct val="90000"/>
              </a:lnSpc>
              <a:spcBef>
                <a:spcPts val="500"/>
              </a:spcBef>
              <a:spcAft>
                <a:spcPts val="0"/>
              </a:spcAft>
              <a:buClr>
                <a:schemeClr val="dk1"/>
              </a:buClr>
              <a:buSzPts val="1000"/>
              <a:buNone/>
              <a:defRPr sz="1100"/>
            </a:lvl6pPr>
            <a:lvl7pPr indent="-228600" lvl="6" marL="3200400" algn="l">
              <a:lnSpc>
                <a:spcPct val="90000"/>
              </a:lnSpc>
              <a:spcBef>
                <a:spcPts val="500"/>
              </a:spcBef>
              <a:spcAft>
                <a:spcPts val="0"/>
              </a:spcAft>
              <a:buClr>
                <a:schemeClr val="dk1"/>
              </a:buClr>
              <a:buSzPts val="1000"/>
              <a:buNone/>
              <a:defRPr sz="1100"/>
            </a:lvl7pPr>
            <a:lvl8pPr indent="-228600" lvl="7" marL="3657600" algn="l">
              <a:lnSpc>
                <a:spcPct val="90000"/>
              </a:lnSpc>
              <a:spcBef>
                <a:spcPts val="500"/>
              </a:spcBef>
              <a:spcAft>
                <a:spcPts val="0"/>
              </a:spcAft>
              <a:buClr>
                <a:schemeClr val="dk1"/>
              </a:buClr>
              <a:buSzPts val="1000"/>
              <a:buNone/>
              <a:defRPr sz="1100"/>
            </a:lvl8pPr>
            <a:lvl9pPr indent="-228600" lvl="8" marL="4114800" algn="l">
              <a:lnSpc>
                <a:spcPct val="90000"/>
              </a:lnSpc>
              <a:spcBef>
                <a:spcPts val="500"/>
              </a:spcBef>
              <a:spcAft>
                <a:spcPts val="0"/>
              </a:spcAft>
              <a:buClr>
                <a:schemeClr val="dk1"/>
              </a:buClr>
              <a:buSzPts val="1000"/>
              <a:buNone/>
              <a:defRPr sz="1100"/>
            </a:lvl9pPr>
          </a:lstStyle>
          <a:p/>
        </p:txBody>
      </p:sp>
      <p:sp>
        <p:nvSpPr>
          <p:cNvPr id="78" name="Google Shape;78;p53"/>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3"/>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3"/>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54"/>
          <p:cNvSpPr txBox="1"/>
          <p:nvPr>
            <p:ph type="title"/>
          </p:nvPr>
        </p:nvSpPr>
        <p:spPr>
          <a:xfrm>
            <a:off x="838200" y="365125"/>
            <a:ext cx="10515600" cy="1325563"/>
          </a:xfrm>
          <a:prstGeom prst="rect">
            <a:avLst/>
          </a:prstGeom>
          <a:noFill/>
          <a:ln>
            <a:noFill/>
          </a:ln>
        </p:spPr>
        <p:txBody>
          <a:bodyPr anchorCtr="0" anchor="ctr" bIns="45675" lIns="91400" spcFirstLastPara="1" rIns="91400" wrap="square" tIns="456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4"/>
          <p:cNvSpPr txBox="1"/>
          <p:nvPr>
            <p:ph idx="1" type="body"/>
          </p:nvPr>
        </p:nvSpPr>
        <p:spPr>
          <a:xfrm rot="5400000">
            <a:off x="3920333" y="-1256507"/>
            <a:ext cx="4351339" cy="10515600"/>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4"/>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4"/>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54"/>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55"/>
          <p:cNvSpPr txBox="1"/>
          <p:nvPr>
            <p:ph type="title"/>
          </p:nvPr>
        </p:nvSpPr>
        <p:spPr>
          <a:xfrm rot="5400000">
            <a:off x="7133442" y="1956595"/>
            <a:ext cx="5811839" cy="2628900"/>
          </a:xfrm>
          <a:prstGeom prst="rect">
            <a:avLst/>
          </a:prstGeom>
          <a:noFill/>
          <a:ln>
            <a:noFill/>
          </a:ln>
        </p:spPr>
        <p:txBody>
          <a:bodyPr anchorCtr="0" anchor="ctr" bIns="45675" lIns="91400" spcFirstLastPara="1" rIns="91400" wrap="square" tIns="456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5"/>
          <p:cNvSpPr txBox="1"/>
          <p:nvPr>
            <p:ph idx="1" type="body"/>
          </p:nvPr>
        </p:nvSpPr>
        <p:spPr>
          <a:xfrm rot="5400000">
            <a:off x="1799442" y="-596106"/>
            <a:ext cx="5811839" cy="7734300"/>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55"/>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5"/>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55"/>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6_Title and Content">
    <p:spTree>
      <p:nvGrpSpPr>
        <p:cNvPr id="19" name="Shape 19"/>
        <p:cNvGrpSpPr/>
        <p:nvPr/>
      </p:nvGrpSpPr>
      <p:grpSpPr>
        <a:xfrm>
          <a:off x="0" y="0"/>
          <a:ext cx="0" cy="0"/>
          <a:chOff x="0" y="0"/>
          <a:chExt cx="0" cy="0"/>
        </a:xfrm>
      </p:grpSpPr>
      <p:sp>
        <p:nvSpPr>
          <p:cNvPr id="20" name="Google Shape;20;p44"/>
          <p:cNvSpPr/>
          <p:nvPr/>
        </p:nvSpPr>
        <p:spPr>
          <a:xfrm>
            <a:off x="0" y="13"/>
            <a:ext cx="12192000" cy="819151"/>
          </a:xfrm>
          <a:prstGeom prst="rect">
            <a:avLst/>
          </a:prstGeom>
          <a:solidFill>
            <a:srgbClr val="D5DBE5"/>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1" name="Google Shape;21;p44"/>
          <p:cNvSpPr txBox="1"/>
          <p:nvPr>
            <p:ph type="title"/>
          </p:nvPr>
        </p:nvSpPr>
        <p:spPr>
          <a:xfrm>
            <a:off x="228600" y="184714"/>
            <a:ext cx="10515600" cy="521639"/>
          </a:xfrm>
          <a:prstGeom prst="rect">
            <a:avLst/>
          </a:prstGeom>
          <a:noFill/>
          <a:ln>
            <a:noFill/>
          </a:ln>
        </p:spPr>
        <p:txBody>
          <a:bodyPr anchorCtr="0" anchor="ctr" bIns="45675" lIns="91400" spcFirstLastPara="1" rIns="91400" wrap="square" tIns="45675">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44"/>
          <p:cNvSpPr txBox="1"/>
          <p:nvPr>
            <p:ph idx="12" type="sldNum"/>
          </p:nvPr>
        </p:nvSpPr>
        <p:spPr>
          <a:xfrm>
            <a:off x="11639552" y="6350000"/>
            <a:ext cx="390525" cy="2889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44"/>
          <p:cNvCxnSpPr/>
          <p:nvPr/>
        </p:nvCxnSpPr>
        <p:spPr>
          <a:xfrm>
            <a:off x="13" y="6457951"/>
            <a:ext cx="9608457"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4" name="Shape 24"/>
        <p:cNvGrpSpPr/>
        <p:nvPr/>
      </p:nvGrpSpPr>
      <p:grpSpPr>
        <a:xfrm>
          <a:off x="0" y="0"/>
          <a:ext cx="0" cy="0"/>
          <a:chOff x="0" y="0"/>
          <a:chExt cx="0" cy="0"/>
        </a:xfrm>
      </p:grpSpPr>
      <p:sp>
        <p:nvSpPr>
          <p:cNvPr id="25" name="Google Shape;25;p45"/>
          <p:cNvSpPr/>
          <p:nvPr/>
        </p:nvSpPr>
        <p:spPr>
          <a:xfrm>
            <a:off x="0" y="11"/>
            <a:ext cx="12192000" cy="819151"/>
          </a:xfrm>
          <a:prstGeom prst="rect">
            <a:avLst/>
          </a:prstGeom>
          <a:solidFill>
            <a:srgbClr val="D5DBE5"/>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900" u="none" cap="none" strike="noStrike">
              <a:solidFill>
                <a:schemeClr val="lt1"/>
              </a:solidFill>
              <a:latin typeface="Calibri"/>
              <a:ea typeface="Calibri"/>
              <a:cs typeface="Calibri"/>
              <a:sym typeface="Calibri"/>
            </a:endParaRPr>
          </a:p>
        </p:txBody>
      </p:sp>
      <p:sp>
        <p:nvSpPr>
          <p:cNvPr id="26" name="Google Shape;26;p45"/>
          <p:cNvSpPr txBox="1"/>
          <p:nvPr>
            <p:ph type="title"/>
          </p:nvPr>
        </p:nvSpPr>
        <p:spPr>
          <a:xfrm>
            <a:off x="228600" y="187009"/>
            <a:ext cx="10515600" cy="517024"/>
          </a:xfrm>
          <a:prstGeom prst="rect">
            <a:avLst/>
          </a:prstGeom>
          <a:noFill/>
          <a:ln>
            <a:noFill/>
          </a:ln>
        </p:spPr>
        <p:txBody>
          <a:bodyPr anchorCtr="0" anchor="ctr" bIns="45675" lIns="91400" spcFirstLastPara="1" rIns="91400" wrap="square" tIns="45675">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5"/>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45"/>
          <p:cNvCxnSpPr/>
          <p:nvPr/>
        </p:nvCxnSpPr>
        <p:spPr>
          <a:xfrm>
            <a:off x="12" y="6457951"/>
            <a:ext cx="9608457"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9" name="Shape 29"/>
        <p:cNvGrpSpPr/>
        <p:nvPr/>
      </p:nvGrpSpPr>
      <p:grpSpPr>
        <a:xfrm>
          <a:off x="0" y="0"/>
          <a:ext cx="0" cy="0"/>
          <a:chOff x="0" y="0"/>
          <a:chExt cx="0" cy="0"/>
        </a:xfrm>
      </p:grpSpPr>
      <p:sp>
        <p:nvSpPr>
          <p:cNvPr id="30" name="Google Shape;30;p46"/>
          <p:cNvSpPr/>
          <p:nvPr/>
        </p:nvSpPr>
        <p:spPr>
          <a:xfrm>
            <a:off x="0" y="3"/>
            <a:ext cx="12192000" cy="819300"/>
          </a:xfrm>
          <a:prstGeom prst="rect">
            <a:avLst/>
          </a:prstGeom>
          <a:solidFill>
            <a:srgbClr val="D5DBE5"/>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900" u="none" cap="none" strike="noStrike">
              <a:solidFill>
                <a:schemeClr val="lt1"/>
              </a:solidFill>
              <a:latin typeface="Calibri"/>
              <a:ea typeface="Calibri"/>
              <a:cs typeface="Calibri"/>
              <a:sym typeface="Calibri"/>
            </a:endParaRPr>
          </a:p>
        </p:txBody>
      </p:sp>
      <p:sp>
        <p:nvSpPr>
          <p:cNvPr id="31" name="Google Shape;31;p46"/>
          <p:cNvSpPr txBox="1"/>
          <p:nvPr>
            <p:ph type="title"/>
          </p:nvPr>
        </p:nvSpPr>
        <p:spPr>
          <a:xfrm>
            <a:off x="228600" y="187044"/>
            <a:ext cx="10515600" cy="517024"/>
          </a:xfrm>
          <a:prstGeom prst="rect">
            <a:avLst/>
          </a:prstGeom>
          <a:noFill/>
          <a:ln>
            <a:noFill/>
          </a:ln>
        </p:spPr>
        <p:txBody>
          <a:bodyPr anchorCtr="0" anchor="ctr" bIns="45675" lIns="91400" spcFirstLastPara="1" rIns="91400" wrap="square" tIns="45675">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6"/>
          <p:cNvSpPr txBox="1"/>
          <p:nvPr>
            <p:ph idx="12" type="sldNum"/>
          </p:nvPr>
        </p:nvSpPr>
        <p:spPr>
          <a:xfrm>
            <a:off x="11639549" y="6350003"/>
            <a:ext cx="390600" cy="288900"/>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46"/>
          <p:cNvCxnSpPr/>
          <p:nvPr/>
        </p:nvCxnSpPr>
        <p:spPr>
          <a:xfrm>
            <a:off x="0" y="6457951"/>
            <a:ext cx="96084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7"/>
          <p:cNvSpPr txBox="1"/>
          <p:nvPr>
            <p:ph type="title"/>
          </p:nvPr>
        </p:nvSpPr>
        <p:spPr>
          <a:xfrm>
            <a:off x="838200" y="365125"/>
            <a:ext cx="10515600" cy="1325563"/>
          </a:xfrm>
          <a:prstGeom prst="rect">
            <a:avLst/>
          </a:prstGeom>
          <a:noFill/>
          <a:ln>
            <a:noFill/>
          </a:ln>
        </p:spPr>
        <p:txBody>
          <a:bodyPr anchorCtr="0" anchor="ctr" bIns="45675" lIns="91400" spcFirstLastPara="1" rIns="91400" wrap="square" tIns="456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7"/>
          <p:cNvSpPr txBox="1"/>
          <p:nvPr>
            <p:ph idx="1" type="body"/>
          </p:nvPr>
        </p:nvSpPr>
        <p:spPr>
          <a:xfrm>
            <a:off x="838200" y="1825625"/>
            <a:ext cx="10515600" cy="4351339"/>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7"/>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7"/>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7"/>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48"/>
          <p:cNvSpPr txBox="1"/>
          <p:nvPr>
            <p:ph type="title"/>
          </p:nvPr>
        </p:nvSpPr>
        <p:spPr>
          <a:xfrm>
            <a:off x="831851" y="1709750"/>
            <a:ext cx="10515600" cy="2852737"/>
          </a:xfrm>
          <a:prstGeom prst="rect">
            <a:avLst/>
          </a:prstGeom>
          <a:noFill/>
          <a:ln>
            <a:noFill/>
          </a:ln>
        </p:spPr>
        <p:txBody>
          <a:bodyPr anchorCtr="0" anchor="b" bIns="45675" lIns="91400" spcFirstLastPara="1" rIns="91400" wrap="square" tIns="45675">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8"/>
          <p:cNvSpPr txBox="1"/>
          <p:nvPr>
            <p:ph idx="1" type="body"/>
          </p:nvPr>
        </p:nvSpPr>
        <p:spPr>
          <a:xfrm>
            <a:off x="831851" y="4589465"/>
            <a:ext cx="10515600" cy="1500187"/>
          </a:xfrm>
          <a:prstGeom prst="rect">
            <a:avLst/>
          </a:prstGeom>
          <a:noFill/>
          <a:ln>
            <a:noFill/>
          </a:ln>
        </p:spPr>
        <p:txBody>
          <a:bodyPr anchorCtr="0" anchor="t" bIns="45675" lIns="91400" spcFirstLastPara="1" rIns="91400" wrap="square" tIns="45675">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9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48"/>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8"/>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8"/>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49"/>
          <p:cNvSpPr txBox="1"/>
          <p:nvPr>
            <p:ph type="title"/>
          </p:nvPr>
        </p:nvSpPr>
        <p:spPr>
          <a:xfrm>
            <a:off x="838200" y="365125"/>
            <a:ext cx="10515600" cy="1325563"/>
          </a:xfrm>
          <a:prstGeom prst="rect">
            <a:avLst/>
          </a:prstGeom>
          <a:noFill/>
          <a:ln>
            <a:noFill/>
          </a:ln>
        </p:spPr>
        <p:txBody>
          <a:bodyPr anchorCtr="0" anchor="ctr" bIns="45675" lIns="91400" spcFirstLastPara="1" rIns="91400" wrap="square" tIns="456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9"/>
          <p:cNvSpPr txBox="1"/>
          <p:nvPr>
            <p:ph idx="1" type="body"/>
          </p:nvPr>
        </p:nvSpPr>
        <p:spPr>
          <a:xfrm>
            <a:off x="838200" y="1825625"/>
            <a:ext cx="5181600" cy="4351339"/>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9"/>
          <p:cNvSpPr txBox="1"/>
          <p:nvPr>
            <p:ph idx="2" type="body"/>
          </p:nvPr>
        </p:nvSpPr>
        <p:spPr>
          <a:xfrm>
            <a:off x="6172200" y="1825625"/>
            <a:ext cx="5181600" cy="4351339"/>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9"/>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9"/>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9"/>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50"/>
          <p:cNvSpPr txBox="1"/>
          <p:nvPr>
            <p:ph type="title"/>
          </p:nvPr>
        </p:nvSpPr>
        <p:spPr>
          <a:xfrm>
            <a:off x="839788" y="365125"/>
            <a:ext cx="10515600" cy="1325563"/>
          </a:xfrm>
          <a:prstGeom prst="rect">
            <a:avLst/>
          </a:prstGeom>
          <a:noFill/>
          <a:ln>
            <a:noFill/>
          </a:ln>
        </p:spPr>
        <p:txBody>
          <a:bodyPr anchorCtr="0" anchor="ctr" bIns="45675" lIns="91400" spcFirstLastPara="1" rIns="91400" wrap="square" tIns="456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0"/>
          <p:cNvSpPr txBox="1"/>
          <p:nvPr>
            <p:ph idx="1" type="body"/>
          </p:nvPr>
        </p:nvSpPr>
        <p:spPr>
          <a:xfrm>
            <a:off x="839789" y="1681163"/>
            <a:ext cx="5157787" cy="823912"/>
          </a:xfrm>
          <a:prstGeom prst="rect">
            <a:avLst/>
          </a:prstGeom>
          <a:noFill/>
          <a:ln>
            <a:noFill/>
          </a:ln>
        </p:spPr>
        <p:txBody>
          <a:bodyPr anchorCtr="0" anchor="b" bIns="45675" lIns="91400" spcFirstLastPara="1" rIns="91400" wrap="square" tIns="45675">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50"/>
          <p:cNvSpPr txBox="1"/>
          <p:nvPr>
            <p:ph idx="2" type="body"/>
          </p:nvPr>
        </p:nvSpPr>
        <p:spPr>
          <a:xfrm>
            <a:off x="839789" y="2505075"/>
            <a:ext cx="5157787" cy="3684588"/>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50"/>
          <p:cNvSpPr txBox="1"/>
          <p:nvPr>
            <p:ph idx="3" type="body"/>
          </p:nvPr>
        </p:nvSpPr>
        <p:spPr>
          <a:xfrm>
            <a:off x="6172203" y="1681163"/>
            <a:ext cx="5183188" cy="823912"/>
          </a:xfrm>
          <a:prstGeom prst="rect">
            <a:avLst/>
          </a:prstGeom>
          <a:noFill/>
          <a:ln>
            <a:noFill/>
          </a:ln>
        </p:spPr>
        <p:txBody>
          <a:bodyPr anchorCtr="0" anchor="b" bIns="45675" lIns="91400" spcFirstLastPara="1" rIns="91400" wrap="square" tIns="45675">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50"/>
          <p:cNvSpPr txBox="1"/>
          <p:nvPr>
            <p:ph idx="4" type="body"/>
          </p:nvPr>
        </p:nvSpPr>
        <p:spPr>
          <a:xfrm>
            <a:off x="6172203" y="2505075"/>
            <a:ext cx="5183188" cy="3684588"/>
          </a:xfrm>
          <a:prstGeom prst="rect">
            <a:avLst/>
          </a:prstGeom>
          <a:noFill/>
          <a:ln>
            <a:noFill/>
          </a:ln>
        </p:spPr>
        <p:txBody>
          <a:bodyPr anchorCtr="0" anchor="t" bIns="45675" lIns="91400" spcFirstLastPara="1" rIns="91400" wrap="square" tIns="45675">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50"/>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0"/>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0"/>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51"/>
          <p:cNvSpPr txBox="1"/>
          <p:nvPr>
            <p:ph type="title"/>
          </p:nvPr>
        </p:nvSpPr>
        <p:spPr>
          <a:xfrm>
            <a:off x="838200" y="365125"/>
            <a:ext cx="10515600" cy="1325563"/>
          </a:xfrm>
          <a:prstGeom prst="rect">
            <a:avLst/>
          </a:prstGeom>
          <a:noFill/>
          <a:ln>
            <a:noFill/>
          </a:ln>
        </p:spPr>
        <p:txBody>
          <a:bodyPr anchorCtr="0" anchor="ctr" bIns="45675" lIns="91400" spcFirstLastPara="1" rIns="91400" wrap="square" tIns="456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1"/>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1"/>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1"/>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675" lIns="91400" spcFirstLastPara="1" rIns="91400" wrap="square" tIns="45675">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2"/>
          <p:cNvSpPr txBox="1"/>
          <p:nvPr>
            <p:ph idx="1" type="body"/>
          </p:nvPr>
        </p:nvSpPr>
        <p:spPr>
          <a:xfrm>
            <a:off x="838200" y="1825625"/>
            <a:ext cx="10515600" cy="4351339"/>
          </a:xfrm>
          <a:prstGeom prst="rect">
            <a:avLst/>
          </a:prstGeom>
          <a:noFill/>
          <a:ln>
            <a:noFill/>
          </a:ln>
        </p:spPr>
        <p:txBody>
          <a:bodyPr anchorCtr="0" anchor="t" bIns="45675" lIns="91400" spcFirstLastPara="1" rIns="91400" wrap="square" tIns="45675">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2"/>
            <a:ext cx="2743200" cy="365125"/>
          </a:xfrm>
          <a:prstGeom prst="rect">
            <a:avLst/>
          </a:prstGeom>
          <a:noFill/>
          <a:ln>
            <a:noFill/>
          </a:ln>
        </p:spPr>
        <p:txBody>
          <a:bodyPr anchorCtr="0" anchor="ctr" bIns="45675" lIns="91400" spcFirstLastPara="1" rIns="91400" wrap="square" tIns="456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2"/>
            <a:ext cx="4114800" cy="365125"/>
          </a:xfrm>
          <a:prstGeom prst="rect">
            <a:avLst/>
          </a:prstGeom>
          <a:noFill/>
          <a:ln>
            <a:noFill/>
          </a:ln>
        </p:spPr>
        <p:txBody>
          <a:bodyPr anchorCtr="0" anchor="ctr" bIns="45675" lIns="91400" spcFirstLastPara="1" rIns="91400" wrap="square" tIns="4567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jpg"/><Relationship Id="rId5"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www.mockaroo.com/" TargetMode="External"/><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jpg"/><Relationship Id="rId5" Type="http://schemas.openxmlformats.org/officeDocument/2006/relationships/hyperlink" Target="https://www.linkedin.com/in/sharat-chandr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4.jpg"/><Relationship Id="rId5" Type="http://schemas.openxmlformats.org/officeDocument/2006/relationships/image" Target="../media/image34.png"/><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54.jp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kedin.com/in/a-a-ashwini-45a9221b9" TargetMode="External"/><Relationship Id="rId4" Type="http://schemas.openxmlformats.org/officeDocument/2006/relationships/hyperlink" Target="https://www.linkedin.com/in/a-a-ashwini-45a9221b9" TargetMode="External"/><Relationship Id="rId5" Type="http://schemas.openxmlformats.org/officeDocument/2006/relationships/hyperlink" Target="https://www.linkedin.com/in/a-a-ashwini-45a9221b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4.jp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1.jp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p:nvPr/>
        </p:nvSpPr>
        <p:spPr>
          <a:xfrm>
            <a:off x="0" y="-763571"/>
            <a:ext cx="12192000" cy="7621571"/>
          </a:xfrm>
          <a:prstGeom prst="rect">
            <a:avLst/>
          </a:prstGeom>
          <a:solidFill>
            <a:schemeClr val="lt1"/>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98" name="Google Shape;98;p1"/>
          <p:cNvSpPr/>
          <p:nvPr/>
        </p:nvSpPr>
        <p:spPr>
          <a:xfrm>
            <a:off x="987008" y="2219331"/>
            <a:ext cx="9338092" cy="1562088"/>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Times New Roman"/>
                <a:ea typeface="Times New Roman"/>
                <a:cs typeface="Times New Roman"/>
                <a:sym typeface="Times New Roman"/>
              </a:rPr>
              <a:t>Price Forecasting Model For EdTech Course</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2381031" y="1999615"/>
            <a:ext cx="7430000" cy="2764000"/>
          </a:xfrm>
          <a:prstGeom prst="rect">
            <a:avLst/>
          </a:prstGeom>
          <a:noFill/>
          <a:ln>
            <a:noFill/>
          </a:ln>
        </p:spPr>
        <p:txBody>
          <a:bodyPr anchorCtr="0" anchor="ctr" bIns="45675" lIns="91425" spcFirstLastPara="1" rIns="91425" wrap="square" tIns="45675">
            <a:noAutofit/>
          </a:bodyPr>
          <a:lstStyle/>
          <a:p>
            <a:pPr indent="0" lvl="0" marL="0" marR="0" rtl="0" algn="ctr">
              <a:lnSpc>
                <a:spcPct val="9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sp>
        <p:nvSpPr>
          <p:cNvPr id="100" name="Google Shape;100;p1"/>
          <p:cNvSpPr/>
          <p:nvPr/>
        </p:nvSpPr>
        <p:spPr>
          <a:xfrm>
            <a:off x="3718560" y="5524785"/>
            <a:ext cx="4755200" cy="27200"/>
          </a:xfrm>
          <a:prstGeom prst="rect">
            <a:avLst/>
          </a:prstGeom>
          <a:solidFill>
            <a:schemeClr val="accent2"/>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Calibri"/>
              <a:ea typeface="Calibri"/>
              <a:cs typeface="Calibri"/>
              <a:sym typeface="Calibri"/>
            </a:endParaRPr>
          </a:p>
        </p:txBody>
      </p:sp>
      <p:pic>
        <p:nvPicPr>
          <p:cNvPr id="101" name="Google Shape;101;p1"/>
          <p:cNvPicPr preferRelativeResize="0"/>
          <p:nvPr/>
        </p:nvPicPr>
        <p:blipFill rotWithShape="1">
          <a:blip r:embed="rId3">
            <a:alphaModFix/>
          </a:blip>
          <a:srcRect b="0" l="0" r="0" t="0"/>
          <a:stretch/>
        </p:blipFill>
        <p:spPr>
          <a:xfrm>
            <a:off x="9915533" y="6151967"/>
            <a:ext cx="2276467" cy="706033"/>
          </a:xfrm>
          <a:prstGeom prst="rect">
            <a:avLst/>
          </a:prstGeom>
          <a:noFill/>
          <a:ln>
            <a:noFill/>
          </a:ln>
        </p:spPr>
      </p:pic>
      <p:cxnSp>
        <p:nvCxnSpPr>
          <p:cNvPr id="102" name="Google Shape;102;p1"/>
          <p:cNvCxnSpPr/>
          <p:nvPr/>
        </p:nvCxnSpPr>
        <p:spPr>
          <a:xfrm>
            <a:off x="0" y="6464596"/>
            <a:ext cx="9597656" cy="0"/>
          </a:xfrm>
          <a:prstGeom prst="straightConnector1">
            <a:avLst/>
          </a:prstGeom>
          <a:noFill/>
          <a:ln cap="flat" cmpd="sng" w="9525">
            <a:solidFill>
              <a:srgbClr val="3E6EC2"/>
            </a:solidFill>
            <a:prstDash val="solid"/>
            <a:round/>
            <a:headEnd len="sm" w="sm" type="none"/>
            <a:tailEnd len="sm" w="sm" type="none"/>
          </a:ln>
        </p:spPr>
      </p:cxnSp>
      <p:pic>
        <p:nvPicPr>
          <p:cNvPr descr="Logo&#10;&#10;Description automatically generated" id="103" name="Google Shape;103;p1"/>
          <p:cNvPicPr preferRelativeResize="0"/>
          <p:nvPr/>
        </p:nvPicPr>
        <p:blipFill rotWithShape="1">
          <a:blip r:embed="rId4">
            <a:alphaModFix/>
          </a:blip>
          <a:srcRect b="0" l="0" r="0" t="0"/>
          <a:stretch/>
        </p:blipFill>
        <p:spPr>
          <a:xfrm>
            <a:off x="10252776" y="1731"/>
            <a:ext cx="1918442" cy="6810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Collection and Understanding</a:t>
            </a:r>
            <a:endParaRPr sz="3200"/>
          </a:p>
        </p:txBody>
      </p:sp>
      <p:pic>
        <p:nvPicPr>
          <p:cNvPr id="192" name="Google Shape;192;p11"/>
          <p:cNvPicPr preferRelativeResize="0"/>
          <p:nvPr/>
        </p:nvPicPr>
        <p:blipFill rotWithShape="1">
          <a:blip r:embed="rId3">
            <a:alphaModFix/>
          </a:blip>
          <a:srcRect b="0" l="0" r="0" t="0"/>
          <a:stretch/>
        </p:blipFill>
        <p:spPr>
          <a:xfrm>
            <a:off x="9580951" y="6053750"/>
            <a:ext cx="2592012" cy="805375"/>
          </a:xfrm>
          <a:prstGeom prst="rect">
            <a:avLst/>
          </a:prstGeom>
          <a:noFill/>
          <a:ln>
            <a:noFill/>
          </a:ln>
        </p:spPr>
      </p:pic>
      <p:pic>
        <p:nvPicPr>
          <p:cNvPr id="193" name="Google Shape;193;p11"/>
          <p:cNvPicPr preferRelativeResize="0"/>
          <p:nvPr/>
        </p:nvPicPr>
        <p:blipFill rotWithShape="1">
          <a:blip r:embed="rId4">
            <a:alphaModFix/>
          </a:blip>
          <a:srcRect b="0" l="0" r="0" t="0"/>
          <a:stretch/>
        </p:blipFill>
        <p:spPr>
          <a:xfrm>
            <a:off x="9580951" y="3730346"/>
            <a:ext cx="2085975" cy="1826392"/>
          </a:xfrm>
          <a:prstGeom prst="rect">
            <a:avLst/>
          </a:prstGeom>
          <a:noFill/>
          <a:ln>
            <a:noFill/>
          </a:ln>
        </p:spPr>
      </p:pic>
      <p:pic>
        <p:nvPicPr>
          <p:cNvPr id="194" name="Google Shape;194;p11"/>
          <p:cNvPicPr preferRelativeResize="0"/>
          <p:nvPr/>
        </p:nvPicPr>
        <p:blipFill rotWithShape="1">
          <a:blip r:embed="rId5">
            <a:alphaModFix/>
          </a:blip>
          <a:srcRect b="0" l="0" r="0" t="0"/>
          <a:stretch/>
        </p:blipFill>
        <p:spPr>
          <a:xfrm>
            <a:off x="9335179" y="1268290"/>
            <a:ext cx="2143125" cy="2143125"/>
          </a:xfrm>
          <a:prstGeom prst="rect">
            <a:avLst/>
          </a:prstGeom>
          <a:noFill/>
          <a:ln>
            <a:noFill/>
          </a:ln>
        </p:spPr>
      </p:pic>
      <p:sp>
        <p:nvSpPr>
          <p:cNvPr id="195" name="Google Shape;195;p11"/>
          <p:cNvSpPr txBox="1"/>
          <p:nvPr/>
        </p:nvSpPr>
        <p:spPr>
          <a:xfrm>
            <a:off x="504930" y="954460"/>
            <a:ext cx="5745145" cy="245695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600" u="sng" cap="none" strike="noStrike">
                <a:solidFill>
                  <a:srgbClr val="000000"/>
                </a:solidFill>
                <a:latin typeface="Calibri"/>
                <a:ea typeface="Calibri"/>
                <a:cs typeface="Calibri"/>
                <a:sym typeface="Calibri"/>
              </a:rPr>
              <a:t>DATA COLLECTION</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Data is prepared with the help of the mockaroo website “https://www.mockaroo.com/”</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Data created has 17 features with “Price” as the output variable.</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Data is also customized in the mockaroo website to create some pattern in the data.</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Data in generated after the close research on the features and in accordance values are assigned to it.</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Generated data has 1000 rows and 17 features.</a:t>
            </a:r>
            <a:endParaRPr b="0" i="0" sz="1100" u="none" cap="none" strike="noStrike">
              <a:solidFill>
                <a:srgbClr val="000000"/>
              </a:solidFill>
              <a:latin typeface="Calibri"/>
              <a:ea typeface="Calibri"/>
              <a:cs typeface="Calibri"/>
              <a:sym typeface="Calibri"/>
            </a:endParaRPr>
          </a:p>
        </p:txBody>
      </p:sp>
      <p:sp>
        <p:nvSpPr>
          <p:cNvPr id="196" name="Google Shape;196;p11"/>
          <p:cNvSpPr txBox="1"/>
          <p:nvPr/>
        </p:nvSpPr>
        <p:spPr>
          <a:xfrm>
            <a:off x="391885" y="3805447"/>
            <a:ext cx="8327571" cy="199593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600" u="sng" cap="none" strike="noStrike">
                <a:solidFill>
                  <a:srgbClr val="000000"/>
                </a:solidFill>
                <a:latin typeface="Calibri"/>
                <a:ea typeface="Calibri"/>
                <a:cs typeface="Calibri"/>
                <a:sym typeface="Calibri"/>
              </a:rPr>
              <a:t>DATA PREPROCESSING</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Data is being created in an organised manner and patterns are being created in the data on the mockaroo (“https://www.mockaroo.com/”) with the help of the customization matrix.</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Exploratory data analysis (EDA) is done with the help of the pandas-profiling.</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Unwanted columns are dropped with the  help of python.</a:t>
            </a:r>
            <a:endParaRPr b="0" i="0" sz="11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Dummies creation and one hot encoding were also necessary which were also taken care with the help of python.</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txBox="1"/>
          <p:nvPr>
            <p:ph type="title"/>
          </p:nvPr>
        </p:nvSpPr>
        <p:spPr>
          <a:xfrm>
            <a:off x="228600" y="177788"/>
            <a:ext cx="10515600" cy="535953"/>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Information </a:t>
            </a:r>
            <a:endParaRPr/>
          </a:p>
        </p:txBody>
      </p:sp>
      <p:pic>
        <p:nvPicPr>
          <p:cNvPr id="202" name="Google Shape;202;p12"/>
          <p:cNvPicPr preferRelativeResize="0"/>
          <p:nvPr/>
        </p:nvPicPr>
        <p:blipFill rotWithShape="1">
          <a:blip r:embed="rId3">
            <a:alphaModFix/>
          </a:blip>
          <a:srcRect b="0" l="0" r="0" t="0"/>
          <a:stretch/>
        </p:blipFill>
        <p:spPr>
          <a:xfrm>
            <a:off x="9567303" y="6040102"/>
            <a:ext cx="2592012" cy="806075"/>
          </a:xfrm>
          <a:prstGeom prst="rect">
            <a:avLst/>
          </a:prstGeom>
          <a:noFill/>
          <a:ln>
            <a:noFill/>
          </a:ln>
        </p:spPr>
      </p:pic>
      <p:sp>
        <p:nvSpPr>
          <p:cNvPr id="203" name="Google Shape;203;p12"/>
          <p:cNvSpPr txBox="1"/>
          <p:nvPr/>
        </p:nvSpPr>
        <p:spPr>
          <a:xfrm>
            <a:off x="349582" y="713741"/>
            <a:ext cx="8912887" cy="555203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Data created has 1000 rows and 17 columns.</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Data is  being created on the mockaroo website(</a:t>
            </a:r>
            <a:r>
              <a:rPr b="0" i="0" lang="en-US" sz="2000" u="sng" cap="none" strike="noStrike">
                <a:solidFill>
                  <a:srgbClr val="000000"/>
                </a:solidFill>
                <a:latin typeface="Calibri"/>
                <a:ea typeface="Calibri"/>
                <a:cs typeface="Calibri"/>
                <a:sym typeface="Calibri"/>
                <a:hlinkClick r:id="rId4">
                  <a:extLst>
                    <a:ext uri="{A12FA001-AC4F-418D-AE19-62706E023703}">
                      <ahyp:hlinkClr val="tx"/>
                    </a:ext>
                  </a:extLst>
                </a:hlinkClick>
              </a:rPr>
              <a:t>https://www.mockaroo.com/</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Features are being selected after researching about the factors which are being responsible for pricing any edtech newly launched course. </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Now after selecting the features my next aim was to create the dataset with the relevent values according to the features. So for researching that I took the help of google and various  edtech  platforms  like  360digitmg,byju’s,scalar,upgrad etc.</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Now after selecting the values I assigned them according to the features in the mockaroo website and then customized them using the customization matrix.</a:t>
            </a:r>
            <a:endParaRPr/>
          </a:p>
          <a:p>
            <a:pPr indent="-342900" lvl="0" marL="342900" marR="0" rtl="0" algn="l">
              <a:lnSpc>
                <a:spcPct val="107000"/>
              </a:lnSpc>
              <a:spcBef>
                <a:spcPts val="8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Features of the data are as follows:</a:t>
            </a:r>
            <a:endParaRPr/>
          </a:p>
          <a:p>
            <a:pPr indent="0" lvl="0" marL="0" marR="0" rtl="0" algn="l">
              <a:lnSpc>
                <a:spcPct val="107000"/>
              </a:lnSpc>
              <a:spcBef>
                <a:spcPts val="800"/>
              </a:spcBef>
              <a:spcAft>
                <a:spcPts val="0"/>
              </a:spcAft>
              <a:buNone/>
            </a:pPr>
            <a:r>
              <a:rPr b="0" i="0" lang="en-US" sz="2000" u="none" cap="none" strike="noStrike">
                <a:solidFill>
                  <a:srgbClr val="000000"/>
                </a:solidFill>
                <a:latin typeface="Calibri"/>
                <a:ea typeface="Calibri"/>
                <a:cs typeface="Calibri"/>
                <a:sym typeface="Calibri"/>
              </a:rPr>
              <a:t>   course_title,course_type(online,offline),state,course_category(pg,skill_enhancement),infrastructure_cost,no_of_instructurs,course_duration(in hours),support_staff_required,cost_of_course_curriculam,cost_of_course_material,office_rent,daily_expenses,marketing_cost,placements,price.</a:t>
            </a:r>
            <a:endParaRPr b="0" i="0" sz="2000" u="none" cap="none" strike="noStrike">
              <a:solidFill>
                <a:srgbClr val="000000"/>
              </a:solidFill>
              <a:latin typeface="Calibri"/>
              <a:ea typeface="Calibri"/>
              <a:cs typeface="Calibri"/>
              <a:sym typeface="Calibri"/>
            </a:endParaRPr>
          </a:p>
        </p:txBody>
      </p:sp>
      <p:pic>
        <p:nvPicPr>
          <p:cNvPr id="204" name="Google Shape;204;p12"/>
          <p:cNvPicPr preferRelativeResize="0"/>
          <p:nvPr/>
        </p:nvPicPr>
        <p:blipFill rotWithShape="1">
          <a:blip r:embed="rId5">
            <a:alphaModFix/>
          </a:blip>
          <a:srcRect b="0" l="0" r="0" t="0"/>
          <a:stretch/>
        </p:blipFill>
        <p:spPr>
          <a:xfrm>
            <a:off x="9822730" y="1159496"/>
            <a:ext cx="2019688" cy="24271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3"/>
          <p:cNvSpPr txBox="1"/>
          <p:nvPr>
            <p:ph type="title"/>
          </p:nvPr>
        </p:nvSpPr>
        <p:spPr>
          <a:xfrm>
            <a:off x="228601" y="364594"/>
            <a:ext cx="10515598" cy="53544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Dictionary </a:t>
            </a:r>
            <a:endParaRPr/>
          </a:p>
        </p:txBody>
      </p:sp>
      <p:pic>
        <p:nvPicPr>
          <p:cNvPr id="210" name="Google Shape;210;p13"/>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211" name="Google Shape;211;p13"/>
          <p:cNvSpPr txBox="1"/>
          <p:nvPr/>
        </p:nvSpPr>
        <p:spPr>
          <a:xfrm>
            <a:off x="228601" y="1115367"/>
            <a:ext cx="6523892" cy="37375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800" u="none" cap="none" strike="noStrike">
                <a:solidFill>
                  <a:srgbClr val="000000"/>
                </a:solidFill>
                <a:latin typeface="Calibri"/>
                <a:ea typeface="Calibri"/>
                <a:cs typeface="Calibri"/>
                <a:sym typeface="Calibri"/>
              </a:rPr>
              <a:t>                                                                </a:t>
            </a:r>
            <a:r>
              <a:rPr b="0" i="0" lang="en-US" sz="1800" u="sng"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212" name="Google Shape;212;p13"/>
          <p:cNvPicPr preferRelativeResize="0"/>
          <p:nvPr/>
        </p:nvPicPr>
        <p:blipFill rotWithShape="1">
          <a:blip r:embed="rId4">
            <a:alphaModFix/>
          </a:blip>
          <a:srcRect b="0" l="0" r="0" t="0"/>
          <a:stretch/>
        </p:blipFill>
        <p:spPr>
          <a:xfrm>
            <a:off x="143208" y="1115367"/>
            <a:ext cx="6801084" cy="5145600"/>
          </a:xfrm>
          <a:prstGeom prst="rect">
            <a:avLst/>
          </a:prstGeom>
          <a:noFill/>
          <a:ln>
            <a:noFill/>
          </a:ln>
        </p:spPr>
      </p:pic>
      <p:pic>
        <p:nvPicPr>
          <p:cNvPr id="213" name="Google Shape;213;p13"/>
          <p:cNvPicPr preferRelativeResize="0"/>
          <p:nvPr/>
        </p:nvPicPr>
        <p:blipFill rotWithShape="1">
          <a:blip r:embed="rId5">
            <a:alphaModFix/>
          </a:blip>
          <a:srcRect b="0" l="0" r="0" t="0"/>
          <a:stretch/>
        </p:blipFill>
        <p:spPr>
          <a:xfrm>
            <a:off x="7136091" y="1027522"/>
            <a:ext cx="4515440" cy="49019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Dictionary </a:t>
            </a:r>
            <a:endParaRPr/>
          </a:p>
        </p:txBody>
      </p:sp>
      <p:pic>
        <p:nvPicPr>
          <p:cNvPr id="220" name="Google Shape;220;p14"/>
          <p:cNvPicPr preferRelativeResize="0"/>
          <p:nvPr/>
        </p:nvPicPr>
        <p:blipFill rotWithShape="1">
          <a:blip r:embed="rId3">
            <a:alphaModFix/>
          </a:blip>
          <a:srcRect b="0" l="0" r="0" t="0"/>
          <a:stretch/>
        </p:blipFill>
        <p:spPr>
          <a:xfrm>
            <a:off x="9599989" y="6052626"/>
            <a:ext cx="2592012" cy="805375"/>
          </a:xfrm>
          <a:prstGeom prst="rect">
            <a:avLst/>
          </a:prstGeom>
          <a:noFill/>
          <a:ln>
            <a:noFill/>
          </a:ln>
        </p:spPr>
      </p:pic>
      <p:pic>
        <p:nvPicPr>
          <p:cNvPr id="221" name="Google Shape;221;p14"/>
          <p:cNvPicPr preferRelativeResize="0"/>
          <p:nvPr/>
        </p:nvPicPr>
        <p:blipFill rotWithShape="1">
          <a:blip r:embed="rId4">
            <a:alphaModFix/>
          </a:blip>
          <a:srcRect b="0" l="0" r="0" t="0"/>
          <a:stretch/>
        </p:blipFill>
        <p:spPr>
          <a:xfrm>
            <a:off x="228600" y="1132240"/>
            <a:ext cx="5536678" cy="4593519"/>
          </a:xfrm>
          <a:prstGeom prst="rect">
            <a:avLst/>
          </a:prstGeom>
          <a:noFill/>
          <a:ln>
            <a:noFill/>
          </a:ln>
        </p:spPr>
      </p:pic>
      <p:pic>
        <p:nvPicPr>
          <p:cNvPr id="222" name="Google Shape;222;p14"/>
          <p:cNvPicPr preferRelativeResize="0"/>
          <p:nvPr/>
        </p:nvPicPr>
        <p:blipFill rotWithShape="1">
          <a:blip r:embed="rId5">
            <a:alphaModFix/>
          </a:blip>
          <a:srcRect b="0" l="0" r="0" t="0"/>
          <a:stretch/>
        </p:blipFill>
        <p:spPr>
          <a:xfrm>
            <a:off x="5816339" y="945346"/>
            <a:ext cx="6096000" cy="51921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Dictionary </a:t>
            </a:r>
            <a:endParaRPr/>
          </a:p>
        </p:txBody>
      </p:sp>
      <p:pic>
        <p:nvPicPr>
          <p:cNvPr id="229" name="Google Shape;229;p15"/>
          <p:cNvPicPr preferRelativeResize="0"/>
          <p:nvPr/>
        </p:nvPicPr>
        <p:blipFill rotWithShape="1">
          <a:blip r:embed="rId3">
            <a:alphaModFix/>
          </a:blip>
          <a:srcRect b="0" l="0" r="0" t="0"/>
          <a:stretch/>
        </p:blipFill>
        <p:spPr>
          <a:xfrm>
            <a:off x="9599989" y="6052626"/>
            <a:ext cx="2592012" cy="805375"/>
          </a:xfrm>
          <a:prstGeom prst="rect">
            <a:avLst/>
          </a:prstGeom>
          <a:noFill/>
          <a:ln>
            <a:noFill/>
          </a:ln>
        </p:spPr>
      </p:pic>
      <p:pic>
        <p:nvPicPr>
          <p:cNvPr id="230" name="Google Shape;230;p15"/>
          <p:cNvPicPr preferRelativeResize="0"/>
          <p:nvPr/>
        </p:nvPicPr>
        <p:blipFill rotWithShape="1">
          <a:blip r:embed="rId4">
            <a:alphaModFix/>
          </a:blip>
          <a:srcRect b="0" l="0" r="0" t="0"/>
          <a:stretch/>
        </p:blipFill>
        <p:spPr>
          <a:xfrm>
            <a:off x="351149" y="920694"/>
            <a:ext cx="10847895" cy="52805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6"/>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Dictionary</a:t>
            </a:r>
            <a:endParaRPr/>
          </a:p>
        </p:txBody>
      </p:sp>
      <p:pic>
        <p:nvPicPr>
          <p:cNvPr id="237" name="Google Shape;237;p16"/>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238" name="Google Shape;238;p16"/>
          <p:cNvPicPr preferRelativeResize="0"/>
          <p:nvPr/>
        </p:nvPicPr>
        <p:blipFill rotWithShape="1">
          <a:blip r:embed="rId4">
            <a:alphaModFix/>
          </a:blip>
          <a:srcRect b="0" l="0" r="0" t="0"/>
          <a:stretch/>
        </p:blipFill>
        <p:spPr>
          <a:xfrm>
            <a:off x="386498" y="820131"/>
            <a:ext cx="11576115" cy="52199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type="title"/>
          </p:nvPr>
        </p:nvSpPr>
        <p:spPr>
          <a:xfrm>
            <a:off x="169420" y="206578"/>
            <a:ext cx="110493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System Requirements</a:t>
            </a:r>
            <a:endParaRPr b="1" sz="3200">
              <a:latin typeface="Times New Roman"/>
              <a:ea typeface="Times New Roman"/>
              <a:cs typeface="Times New Roman"/>
              <a:sym typeface="Times New Roman"/>
            </a:endParaRPr>
          </a:p>
        </p:txBody>
      </p:sp>
      <p:pic>
        <p:nvPicPr>
          <p:cNvPr id="244" name="Google Shape;244;p17"/>
          <p:cNvPicPr preferRelativeResize="0"/>
          <p:nvPr/>
        </p:nvPicPr>
        <p:blipFill rotWithShape="1">
          <a:blip r:embed="rId3">
            <a:alphaModFix/>
          </a:blip>
          <a:srcRect b="0" l="0" r="0" t="0"/>
          <a:stretch/>
        </p:blipFill>
        <p:spPr>
          <a:xfrm>
            <a:off x="9580951" y="5971862"/>
            <a:ext cx="2592012" cy="805375"/>
          </a:xfrm>
          <a:prstGeom prst="rect">
            <a:avLst/>
          </a:prstGeom>
          <a:noFill/>
          <a:ln>
            <a:noFill/>
          </a:ln>
        </p:spPr>
      </p:pic>
      <p:sp>
        <p:nvSpPr>
          <p:cNvPr id="245" name="Google Shape;245;p17"/>
          <p:cNvSpPr txBox="1"/>
          <p:nvPr/>
        </p:nvSpPr>
        <p:spPr>
          <a:xfrm>
            <a:off x="169420" y="1144813"/>
            <a:ext cx="6094428" cy="925510"/>
          </a:xfrm>
          <a:prstGeom prst="rect">
            <a:avLst/>
          </a:prstGeom>
          <a:noFill/>
          <a:ln>
            <a:noFill/>
          </a:ln>
        </p:spPr>
        <p:txBody>
          <a:bodyPr anchorCtr="0" anchor="t" bIns="45700" lIns="91425" spcFirstLastPara="1" rIns="91425" wrap="square" tIns="45700">
            <a:spAutoFit/>
          </a:bodyPr>
          <a:lstStyle/>
          <a:p>
            <a:pPr indent="0" lvl="0" marL="91440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Generic Requirement</a:t>
            </a:r>
            <a:endParaRPr/>
          </a:p>
          <a:p>
            <a:pPr indent="-285750" lvl="0" marL="1200150" marR="0" rtl="0" algn="l">
              <a:lnSpc>
                <a:spcPct val="107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Data in the csv or excel format.  </a:t>
            </a:r>
            <a:endParaRPr b="0" i="0" sz="18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sp>
        <p:nvSpPr>
          <p:cNvPr id="246" name="Google Shape;246;p17"/>
          <p:cNvSpPr txBox="1"/>
          <p:nvPr/>
        </p:nvSpPr>
        <p:spPr>
          <a:xfrm>
            <a:off x="6412584" y="1446471"/>
            <a:ext cx="6094428" cy="1116459"/>
          </a:xfrm>
          <a:prstGeom prst="rect">
            <a:avLst/>
          </a:prstGeom>
          <a:noFill/>
          <a:ln>
            <a:noFill/>
          </a:ln>
        </p:spPr>
        <p:txBody>
          <a:bodyPr anchorCtr="0" anchor="t" bIns="45700" lIns="91425" spcFirstLastPara="1" rIns="91425" wrap="square" tIns="45700">
            <a:spAutoFit/>
          </a:bodyPr>
          <a:lstStyle/>
          <a:p>
            <a:pPr indent="0" lvl="0" marL="1038225" marR="0" rtl="0" algn="l">
              <a:lnSpc>
                <a:spcPct val="107000"/>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Memory: 8 GB</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CPU: inter core i3 or above</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OS: Windows 11(used by me)</a:t>
            </a:r>
            <a:endParaRPr b="0" i="0" sz="1800" u="none" cap="none" strike="noStrike">
              <a:solidFill>
                <a:srgbClr val="000000"/>
              </a:solidFill>
              <a:latin typeface="Calibri"/>
              <a:ea typeface="Calibri"/>
              <a:cs typeface="Calibri"/>
              <a:sym typeface="Calibri"/>
            </a:endParaRPr>
          </a:p>
        </p:txBody>
      </p:sp>
      <p:sp>
        <p:nvSpPr>
          <p:cNvPr id="247" name="Google Shape;247;p17"/>
          <p:cNvSpPr txBox="1"/>
          <p:nvPr/>
        </p:nvSpPr>
        <p:spPr>
          <a:xfrm>
            <a:off x="5293150" y="1144813"/>
            <a:ext cx="6231116" cy="470000"/>
          </a:xfrm>
          <a:prstGeom prst="rect">
            <a:avLst/>
          </a:prstGeom>
          <a:noFill/>
          <a:ln>
            <a:noFill/>
          </a:ln>
        </p:spPr>
        <p:txBody>
          <a:bodyPr anchorCtr="0" anchor="t" bIns="45700" lIns="91425" spcFirstLastPara="1" rIns="91425" wrap="square" tIns="45700">
            <a:spAutoFit/>
          </a:bodyPr>
          <a:lstStyle/>
          <a:p>
            <a:pPr indent="0" lvl="0" marL="1038225"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System Requirements</a:t>
            </a:r>
            <a:endParaRPr b="0" i="0" sz="2400" u="none" cap="none" strike="noStrike">
              <a:solidFill>
                <a:srgbClr val="000000"/>
              </a:solidFill>
              <a:latin typeface="Calibri"/>
              <a:ea typeface="Calibri"/>
              <a:cs typeface="Calibri"/>
              <a:sym typeface="Calibri"/>
            </a:endParaRPr>
          </a:p>
        </p:txBody>
      </p:sp>
      <p:sp>
        <p:nvSpPr>
          <p:cNvPr id="248" name="Google Shape;248;p17"/>
          <p:cNvSpPr txBox="1"/>
          <p:nvPr/>
        </p:nvSpPr>
        <p:spPr>
          <a:xfrm>
            <a:off x="2780907" y="3817856"/>
            <a:ext cx="6601119" cy="1956177"/>
          </a:xfrm>
          <a:prstGeom prst="rect">
            <a:avLst/>
          </a:prstGeom>
          <a:noFill/>
          <a:ln>
            <a:noFill/>
          </a:ln>
        </p:spPr>
        <p:txBody>
          <a:bodyPr anchorCtr="0" anchor="t" bIns="45700" lIns="91425" spcFirstLastPara="1" rIns="91425" wrap="square" tIns="45700">
            <a:spAutoFit/>
          </a:bodyPr>
          <a:lstStyle/>
          <a:p>
            <a:pPr indent="0" lvl="0" marL="91440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PREPARE ENVIROMENT</a:t>
            </a:r>
            <a:endParaRPr b="0" i="0" sz="2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Having a python 3.7 version or above because pycaret and pandas profiling is supported in python 3.7 version or above.</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Having a github repository.</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Having an account on the heroku for deployment.</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Knowledge of regression model building.</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8"/>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254" name="Google Shape;254;p18"/>
          <p:cNvSpPr txBox="1"/>
          <p:nvPr/>
        </p:nvSpPr>
        <p:spPr>
          <a:xfrm>
            <a:off x="3048786" y="1286055"/>
            <a:ext cx="60944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70C0"/>
                </a:solidFill>
                <a:latin typeface="Calibri"/>
                <a:ea typeface="Calibri"/>
                <a:cs typeface="Calibri"/>
                <a:sym typeface="Calibri"/>
              </a:rPr>
              <a:t>PACKAGES AND LIBRARIES USED FOR EDA</a:t>
            </a:r>
            <a:endParaRPr/>
          </a:p>
        </p:txBody>
      </p:sp>
      <p:pic>
        <p:nvPicPr>
          <p:cNvPr id="255" name="Google Shape;255;p18"/>
          <p:cNvPicPr preferRelativeResize="0"/>
          <p:nvPr/>
        </p:nvPicPr>
        <p:blipFill rotWithShape="1">
          <a:blip r:embed="rId4">
            <a:alphaModFix/>
          </a:blip>
          <a:srcRect b="0" l="0" r="0" t="0"/>
          <a:stretch/>
        </p:blipFill>
        <p:spPr>
          <a:xfrm>
            <a:off x="1594309" y="2705296"/>
            <a:ext cx="4000500" cy="1143000"/>
          </a:xfrm>
          <a:prstGeom prst="rect">
            <a:avLst/>
          </a:prstGeom>
          <a:noFill/>
          <a:ln>
            <a:noFill/>
          </a:ln>
        </p:spPr>
      </p:pic>
      <p:pic>
        <p:nvPicPr>
          <p:cNvPr id="256" name="Google Shape;256;p18"/>
          <p:cNvPicPr preferRelativeResize="0"/>
          <p:nvPr/>
        </p:nvPicPr>
        <p:blipFill rotWithShape="1">
          <a:blip r:embed="rId5">
            <a:alphaModFix/>
          </a:blip>
          <a:srcRect b="0" l="0" r="0" t="0"/>
          <a:stretch/>
        </p:blipFill>
        <p:spPr>
          <a:xfrm>
            <a:off x="7030284" y="2705296"/>
            <a:ext cx="4371975" cy="1047750"/>
          </a:xfrm>
          <a:prstGeom prst="rect">
            <a:avLst/>
          </a:prstGeom>
          <a:noFill/>
          <a:ln>
            <a:noFill/>
          </a:ln>
        </p:spPr>
      </p:pic>
      <p:pic>
        <p:nvPicPr>
          <p:cNvPr id="257" name="Google Shape;257;p18"/>
          <p:cNvPicPr preferRelativeResize="0"/>
          <p:nvPr/>
        </p:nvPicPr>
        <p:blipFill rotWithShape="1">
          <a:blip r:embed="rId6">
            <a:alphaModFix/>
          </a:blip>
          <a:srcRect b="0" l="0" r="0" t="0"/>
          <a:stretch/>
        </p:blipFill>
        <p:spPr>
          <a:xfrm>
            <a:off x="2333724" y="4586680"/>
            <a:ext cx="3600450" cy="1266825"/>
          </a:xfrm>
          <a:prstGeom prst="rect">
            <a:avLst/>
          </a:prstGeom>
          <a:noFill/>
          <a:ln>
            <a:noFill/>
          </a:ln>
        </p:spPr>
      </p:pic>
      <p:pic>
        <p:nvPicPr>
          <p:cNvPr id="258" name="Google Shape;258;p18"/>
          <p:cNvPicPr preferRelativeResize="0"/>
          <p:nvPr/>
        </p:nvPicPr>
        <p:blipFill rotWithShape="1">
          <a:blip r:embed="rId7">
            <a:alphaModFix/>
          </a:blip>
          <a:srcRect b="0" l="0" r="0" t="0"/>
          <a:stretch/>
        </p:blipFill>
        <p:spPr>
          <a:xfrm>
            <a:off x="8454271" y="4055015"/>
            <a:ext cx="1524000" cy="1524000"/>
          </a:xfrm>
          <a:prstGeom prst="rect">
            <a:avLst/>
          </a:prstGeom>
          <a:noFill/>
          <a:ln>
            <a:noFill/>
          </a:ln>
        </p:spPr>
      </p:pic>
      <p:sp>
        <p:nvSpPr>
          <p:cNvPr id="259" name="Google Shape;259;p18"/>
          <p:cNvSpPr txBox="1"/>
          <p:nvPr/>
        </p:nvSpPr>
        <p:spPr>
          <a:xfrm>
            <a:off x="4044099" y="419156"/>
            <a:ext cx="52295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Exploratory Data Analysis [EDA]</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9"/>
          <p:cNvSpPr txBox="1"/>
          <p:nvPr>
            <p:ph type="title"/>
          </p:nvPr>
        </p:nvSpPr>
        <p:spPr>
          <a:xfrm>
            <a:off x="248194" y="147682"/>
            <a:ext cx="9247137"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Exploratory Data Analysis [EDA]</a:t>
            </a:r>
            <a:endParaRPr b="1" sz="3200">
              <a:latin typeface="Times New Roman"/>
              <a:ea typeface="Times New Roman"/>
              <a:cs typeface="Times New Roman"/>
              <a:sym typeface="Times New Roman"/>
            </a:endParaRPr>
          </a:p>
        </p:txBody>
      </p:sp>
      <p:sp>
        <p:nvSpPr>
          <p:cNvPr id="265" name="Google Shape;265;p19"/>
          <p:cNvSpPr txBox="1"/>
          <p:nvPr>
            <p:ph idx="12" type="sldNum"/>
          </p:nvPr>
        </p:nvSpPr>
        <p:spPr>
          <a:xfrm>
            <a:off x="11639552" y="6350000"/>
            <a:ext cx="390525" cy="288925"/>
          </a:xfrm>
          <a:prstGeom prst="rect">
            <a:avLst/>
          </a:prstGeom>
          <a:noFill/>
          <a:ln>
            <a:noFill/>
          </a:ln>
        </p:spPr>
        <p:txBody>
          <a:bodyPr anchorCtr="0" anchor="ctr" bIns="45675" lIns="91400" spcFirstLastPara="1" rIns="91400" wrap="square" tIns="4567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6" name="Google Shape;266;p19"/>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267" name="Google Shape;267;p19"/>
          <p:cNvPicPr preferRelativeResize="0"/>
          <p:nvPr/>
        </p:nvPicPr>
        <p:blipFill rotWithShape="1">
          <a:blip r:embed="rId4">
            <a:alphaModFix/>
          </a:blip>
          <a:srcRect b="0" l="0" r="0" t="0"/>
          <a:stretch/>
        </p:blipFill>
        <p:spPr>
          <a:xfrm>
            <a:off x="5627802" y="868199"/>
            <a:ext cx="6279726" cy="4965351"/>
          </a:xfrm>
          <a:prstGeom prst="rect">
            <a:avLst/>
          </a:prstGeom>
          <a:noFill/>
          <a:ln>
            <a:noFill/>
          </a:ln>
        </p:spPr>
      </p:pic>
      <p:sp>
        <p:nvSpPr>
          <p:cNvPr id="268" name="Google Shape;268;p19"/>
          <p:cNvSpPr txBox="1"/>
          <p:nvPr/>
        </p:nvSpPr>
        <p:spPr>
          <a:xfrm flipH="1">
            <a:off x="150829" y="955422"/>
            <a:ext cx="5279010" cy="376006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Calibri"/>
                <a:ea typeface="Calibri"/>
                <a:cs typeface="Calibri"/>
                <a:sym typeface="Calibri"/>
              </a:rPr>
              <a:t>Here as we can see in the dataset there is features like course_category,course_type,placements and course which has string. So in order to convert those features in the numerical format we have used dummies creation and one hot encoding.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2775857" y="121327"/>
            <a:ext cx="5965371" cy="535487"/>
          </a:xfrm>
          <a:prstGeom prst="rect">
            <a:avLst/>
          </a:prstGeom>
          <a:noFill/>
          <a:ln>
            <a:noFill/>
          </a:ln>
        </p:spPr>
        <p:txBody>
          <a:bodyPr anchorCtr="0" anchor="ctr" bIns="45675" lIns="91400" spcFirstLastPara="1" rIns="91400" wrap="square" tIns="45675">
            <a:spAutoFit/>
          </a:bodyPr>
          <a:lstStyle/>
          <a:p>
            <a:pPr indent="0" lvl="0" marL="0" rtl="0" algn="ctr">
              <a:lnSpc>
                <a:spcPct val="90000"/>
              </a:lnSpc>
              <a:spcBef>
                <a:spcPts val="0"/>
              </a:spcBef>
              <a:spcAft>
                <a:spcPts val="0"/>
              </a:spcAft>
              <a:buSzPts val="2300"/>
              <a:buNone/>
            </a:pPr>
            <a:r>
              <a:rPr b="1" lang="en-US" sz="3200">
                <a:latin typeface="Times New Roman"/>
                <a:ea typeface="Times New Roman"/>
                <a:cs typeface="Times New Roman"/>
                <a:sym typeface="Times New Roman"/>
              </a:rPr>
              <a:t>EDA Description</a:t>
            </a:r>
            <a:endParaRPr b="1" sz="3200">
              <a:latin typeface="Times New Roman"/>
              <a:ea typeface="Times New Roman"/>
              <a:cs typeface="Times New Roman"/>
              <a:sym typeface="Times New Roman"/>
            </a:endParaRPr>
          </a:p>
        </p:txBody>
      </p:sp>
      <p:sp>
        <p:nvSpPr>
          <p:cNvPr id="274" name="Google Shape;274;p20"/>
          <p:cNvSpPr txBox="1"/>
          <p:nvPr>
            <p:ph idx="12" type="sldNum"/>
          </p:nvPr>
        </p:nvSpPr>
        <p:spPr>
          <a:xfrm>
            <a:off x="11639552" y="6350000"/>
            <a:ext cx="390525" cy="288925"/>
          </a:xfrm>
          <a:prstGeom prst="rect">
            <a:avLst/>
          </a:prstGeom>
          <a:noFill/>
          <a:ln>
            <a:noFill/>
          </a:ln>
        </p:spPr>
        <p:txBody>
          <a:bodyPr anchorCtr="0" anchor="ctr" bIns="45675" lIns="91400" spcFirstLastPara="1" rIns="91400" wrap="square" tIns="4567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5" name="Google Shape;275;p20"/>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276" name="Google Shape;276;p20"/>
          <p:cNvSpPr txBox="1"/>
          <p:nvPr/>
        </p:nvSpPr>
        <p:spPr>
          <a:xfrm>
            <a:off x="4232635" y="980388"/>
            <a:ext cx="4909008" cy="53290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Calibri"/>
                <a:ea typeface="Calibri"/>
                <a:cs typeface="Calibri"/>
                <a:sym typeface="Calibri"/>
              </a:rPr>
              <a:t>Transformed data</a:t>
            </a:r>
            <a:endParaRPr/>
          </a:p>
        </p:txBody>
      </p:sp>
      <p:pic>
        <p:nvPicPr>
          <p:cNvPr id="277" name="Google Shape;277;p20"/>
          <p:cNvPicPr preferRelativeResize="0"/>
          <p:nvPr/>
        </p:nvPicPr>
        <p:blipFill rotWithShape="1">
          <a:blip r:embed="rId4">
            <a:alphaModFix/>
          </a:blip>
          <a:srcRect b="0" l="0" r="0" t="0"/>
          <a:stretch/>
        </p:blipFill>
        <p:spPr>
          <a:xfrm>
            <a:off x="759010" y="1391964"/>
            <a:ext cx="9999064" cy="47354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242944" y="192204"/>
            <a:ext cx="10515600" cy="535491"/>
          </a:xfrm>
          <a:prstGeom prst="rect">
            <a:avLst/>
          </a:prstGeom>
          <a:noFill/>
          <a:ln>
            <a:noFill/>
          </a:ln>
        </p:spPr>
        <p:txBody>
          <a:bodyPr anchorCtr="0" anchor="ctr" bIns="45675" lIns="91425" spcFirstLastPara="1" rIns="91425"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Project Leadership</a:t>
            </a:r>
            <a:endParaRPr b="1">
              <a:latin typeface="Times New Roman"/>
              <a:ea typeface="Times New Roman"/>
              <a:cs typeface="Times New Roman"/>
              <a:sym typeface="Times New Roman"/>
            </a:endParaRPr>
          </a:p>
        </p:txBody>
      </p:sp>
      <p:sp>
        <p:nvSpPr>
          <p:cNvPr id="109" name="Google Shape;109;p2"/>
          <p:cNvSpPr txBox="1"/>
          <p:nvPr/>
        </p:nvSpPr>
        <p:spPr>
          <a:xfrm>
            <a:off x="242944" y="860611"/>
            <a:ext cx="3537600" cy="492400"/>
          </a:xfrm>
          <a:prstGeom prst="rect">
            <a:avLst/>
          </a:prstGeom>
          <a:noFill/>
          <a:ln>
            <a:noFill/>
          </a:ln>
        </p:spPr>
        <p:txBody>
          <a:bodyPr anchorCtr="0" anchor="t" bIns="60925" lIns="121875" spcFirstLastPara="1" rIns="121875" wrap="square" tIns="609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10" name="Google Shape;110;p2"/>
          <p:cNvPicPr preferRelativeResize="0"/>
          <p:nvPr/>
        </p:nvPicPr>
        <p:blipFill rotWithShape="1">
          <a:blip r:embed="rId3">
            <a:alphaModFix/>
          </a:blip>
          <a:srcRect b="0" l="0" r="0" t="0"/>
          <a:stretch/>
        </p:blipFill>
        <p:spPr>
          <a:xfrm>
            <a:off x="9915533" y="6151968"/>
            <a:ext cx="2276467" cy="706033"/>
          </a:xfrm>
          <a:prstGeom prst="rect">
            <a:avLst/>
          </a:prstGeom>
          <a:noFill/>
          <a:ln>
            <a:noFill/>
          </a:ln>
        </p:spPr>
      </p:pic>
      <p:pic>
        <p:nvPicPr>
          <p:cNvPr id="111" name="Google Shape;111;p2"/>
          <p:cNvPicPr preferRelativeResize="0"/>
          <p:nvPr/>
        </p:nvPicPr>
        <p:blipFill rotWithShape="1">
          <a:blip r:embed="rId4">
            <a:alphaModFix/>
          </a:blip>
          <a:srcRect b="0" l="0" r="0" t="0"/>
          <a:stretch/>
        </p:blipFill>
        <p:spPr>
          <a:xfrm>
            <a:off x="500400" y="1329459"/>
            <a:ext cx="1372825" cy="1353769"/>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0784"/>
              </a:srgbClr>
            </a:outerShdw>
          </a:effectLst>
        </p:spPr>
      </p:pic>
      <p:sp>
        <p:nvSpPr>
          <p:cNvPr id="112" name="Google Shape;112;p2"/>
          <p:cNvSpPr/>
          <p:nvPr/>
        </p:nvSpPr>
        <p:spPr>
          <a:xfrm>
            <a:off x="2035714" y="1463041"/>
            <a:ext cx="4012389" cy="1107056"/>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60925" lIns="121875" spcFirstLastPara="1" rIns="121875" wrap="square" tIns="609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Sharat Manikonda</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Times New Roman"/>
                <a:ea typeface="Times New Roman"/>
                <a:cs typeface="Times New Roman"/>
                <a:sym typeface="Times New Roman"/>
              </a:rPr>
              <a:t>Director at Innodatatics and Sponsor</a:t>
            </a:r>
            <a:endParaRPr b="1"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2E75B5"/>
                </a:solidFill>
                <a:latin typeface="Times New Roman"/>
                <a:ea typeface="Times New Roman"/>
                <a:cs typeface="Times New Roman"/>
                <a:sym typeface="Times New Roman"/>
                <a:hlinkClick r:id="rId5">
                  <a:extLst>
                    <a:ext uri="{A12FA001-AC4F-418D-AE19-62706E023703}">
                      <ahyp:hlinkClr val="tx"/>
                    </a:ext>
                  </a:extLst>
                </a:hlinkClick>
              </a:rPr>
              <a:t>linkedin.com/in/sharat-chandra</a:t>
            </a:r>
            <a:endParaRPr b="1" i="0" sz="1400" u="none" cap="none" strike="noStrike">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Missing Values Observation </a:t>
            </a:r>
            <a:endParaRPr/>
          </a:p>
        </p:txBody>
      </p:sp>
      <p:sp>
        <p:nvSpPr>
          <p:cNvPr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id="283" name="Google Shape;283;p21"/>
          <p:cNvSpPr/>
          <p:nvPr/>
        </p:nvSpPr>
        <p:spPr>
          <a:xfrm>
            <a:off x="155582" y="-136524"/>
            <a:ext cx="296863" cy="2968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id="284" name="Google Shape;284;p21"/>
          <p:cNvSpPr/>
          <p:nvPr/>
        </p:nvSpPr>
        <p:spPr>
          <a:xfrm>
            <a:off x="155582" y="-136524"/>
            <a:ext cx="296863" cy="2968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285" name="Google Shape;285;p21"/>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286" name="Google Shape;286;p21"/>
          <p:cNvSpPr txBox="1"/>
          <p:nvPr/>
        </p:nvSpPr>
        <p:spPr>
          <a:xfrm>
            <a:off x="2894029" y="1018095"/>
            <a:ext cx="6247614" cy="14549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Calibri"/>
                <a:ea typeface="Calibri"/>
                <a:cs typeface="Calibri"/>
                <a:sym typeface="Calibri"/>
              </a:rPr>
              <a:t>As the dataset is created and customized manually so there is no missing values in the data set.</a:t>
            </a:r>
            <a:endParaRPr/>
          </a:p>
        </p:txBody>
      </p:sp>
      <p:pic>
        <p:nvPicPr>
          <p:cNvPr id="287" name="Google Shape;287;p21"/>
          <p:cNvPicPr preferRelativeResize="0"/>
          <p:nvPr/>
        </p:nvPicPr>
        <p:blipFill rotWithShape="1">
          <a:blip r:embed="rId4">
            <a:alphaModFix/>
          </a:blip>
          <a:srcRect b="0" l="0" r="0" t="0"/>
          <a:stretch/>
        </p:blipFill>
        <p:spPr>
          <a:xfrm>
            <a:off x="1057373" y="2732281"/>
            <a:ext cx="10077254" cy="3107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Visualization </a:t>
            </a:r>
            <a:endParaRPr/>
          </a:p>
        </p:txBody>
      </p:sp>
      <p:pic>
        <p:nvPicPr>
          <p:cNvPr id="294" name="Google Shape;294;p22"/>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descr="data visualization tools" id="295" name="Google Shape;295;p22"/>
          <p:cNvPicPr preferRelativeResize="0"/>
          <p:nvPr/>
        </p:nvPicPr>
        <p:blipFill rotWithShape="1">
          <a:blip r:embed="rId4">
            <a:alphaModFix/>
          </a:blip>
          <a:srcRect b="0" l="0" r="0" t="0"/>
          <a:stretch/>
        </p:blipFill>
        <p:spPr>
          <a:xfrm>
            <a:off x="1333500" y="812810"/>
            <a:ext cx="8819168" cy="5432607"/>
          </a:xfrm>
          <a:prstGeom prst="rect">
            <a:avLst/>
          </a:prstGeom>
          <a:noFill/>
          <a:ln>
            <a:noFill/>
          </a:ln>
        </p:spPr>
      </p:pic>
      <p:pic>
        <p:nvPicPr>
          <p:cNvPr id="296" name="Google Shape;296;p22"/>
          <p:cNvPicPr preferRelativeResize="0"/>
          <p:nvPr/>
        </p:nvPicPr>
        <p:blipFill rotWithShape="1">
          <a:blip r:embed="rId5">
            <a:alphaModFix/>
          </a:blip>
          <a:srcRect b="0" l="0" r="0" t="0"/>
          <a:stretch/>
        </p:blipFill>
        <p:spPr>
          <a:xfrm>
            <a:off x="463092" y="1093312"/>
            <a:ext cx="4000500" cy="1143000"/>
          </a:xfrm>
          <a:prstGeom prst="rect">
            <a:avLst/>
          </a:prstGeom>
          <a:noFill/>
          <a:ln>
            <a:noFill/>
          </a:ln>
        </p:spPr>
      </p:pic>
      <p:pic>
        <p:nvPicPr>
          <p:cNvPr id="297" name="Google Shape;297;p22"/>
          <p:cNvPicPr preferRelativeResize="0"/>
          <p:nvPr/>
        </p:nvPicPr>
        <p:blipFill rotWithShape="1">
          <a:blip r:embed="rId6">
            <a:alphaModFix/>
          </a:blip>
          <a:srcRect b="0" l="0" r="0" t="0"/>
          <a:stretch/>
        </p:blipFill>
        <p:spPr>
          <a:xfrm>
            <a:off x="7640916" y="4916167"/>
            <a:ext cx="4371975" cy="104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Visualization </a:t>
            </a:r>
            <a:endParaRPr/>
          </a:p>
        </p:txBody>
      </p:sp>
      <p:pic>
        <p:nvPicPr>
          <p:cNvPr id="304" name="Google Shape;304;p23"/>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305" name="Google Shape;305;p23"/>
          <p:cNvPicPr preferRelativeResize="0"/>
          <p:nvPr/>
        </p:nvPicPr>
        <p:blipFill rotWithShape="1">
          <a:blip r:embed="rId4">
            <a:alphaModFix/>
          </a:blip>
          <a:srcRect b="0" l="0" r="0" t="0"/>
          <a:stretch/>
        </p:blipFill>
        <p:spPr>
          <a:xfrm>
            <a:off x="5344998" y="1660773"/>
            <a:ext cx="6611332" cy="4072380"/>
          </a:xfrm>
          <a:prstGeom prst="rect">
            <a:avLst/>
          </a:prstGeom>
          <a:noFill/>
          <a:ln>
            <a:noFill/>
          </a:ln>
        </p:spPr>
      </p:pic>
      <p:sp>
        <p:nvSpPr>
          <p:cNvPr id="306" name="Google Shape;306;p23"/>
          <p:cNvSpPr txBox="1"/>
          <p:nvPr/>
        </p:nvSpPr>
        <p:spPr>
          <a:xfrm>
            <a:off x="235671" y="1574276"/>
            <a:ext cx="4713402" cy="41669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price                                     1.000000</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datascience and artificialintelligence    0.737156</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course_duration_in_hours                  0.705013</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cost_of_course_curriculm                  0.618518</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cost_of_course_material                   0.546142</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no_of_instructors                         0.498515</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mumbai                                    0.063995</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daily_expenses                            0.051877</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infrastructure_cost                       0.044937</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office_rent                               0.043235</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course_type                               0.031752</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noida                                     0.000488</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course_category                          -0.004897</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electricity_and_other_charges            -0.008691</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marketing_expenses                       -0.019690</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support_staff_required                   -0.021215</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hyderabad                                -0.053232</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placement                                -0.056305</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digital marketing                        -0.225837</a:t>
            </a:r>
            <a:endParaRPr/>
          </a:p>
        </p:txBody>
      </p:sp>
      <p:sp>
        <p:nvSpPr>
          <p:cNvPr id="307" name="Google Shape;307;p23"/>
          <p:cNvSpPr txBox="1"/>
          <p:nvPr/>
        </p:nvSpPr>
        <p:spPr>
          <a:xfrm>
            <a:off x="3810786" y="987451"/>
            <a:ext cx="6094428" cy="40703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Correlation  matrix represented through heatmap.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4"/>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Visualization</a:t>
            </a:r>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14" name="Google Shape;314;p24"/>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15" name="Google Shape;315;p24"/>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16" name="Google Shape;316;p24"/>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17" name="Google Shape;317;p24"/>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318" name="Google Shape;318;p24"/>
          <p:cNvPicPr preferRelativeResize="0"/>
          <p:nvPr/>
        </p:nvPicPr>
        <p:blipFill rotWithShape="1">
          <a:blip r:embed="rId4">
            <a:alphaModFix/>
          </a:blip>
          <a:srcRect b="0" l="0" r="0" t="0"/>
          <a:stretch/>
        </p:blipFill>
        <p:spPr>
          <a:xfrm>
            <a:off x="6887943" y="1854397"/>
            <a:ext cx="4926984" cy="3149206"/>
          </a:xfrm>
          <a:prstGeom prst="rect">
            <a:avLst/>
          </a:prstGeom>
          <a:noFill/>
          <a:ln>
            <a:noFill/>
          </a:ln>
        </p:spPr>
      </p:pic>
      <p:sp>
        <p:nvSpPr>
          <p:cNvPr id="319" name="Google Shape;319;p24"/>
          <p:cNvSpPr txBox="1"/>
          <p:nvPr/>
        </p:nvSpPr>
        <p:spPr>
          <a:xfrm>
            <a:off x="377073" y="2620652"/>
            <a:ext cx="6240544" cy="53290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Calibri"/>
                <a:ea typeface="Calibri"/>
                <a:cs typeface="Calibri"/>
                <a:sym typeface="Calibri"/>
              </a:rPr>
              <a:t>Box plot for  the dependent variable  y.</a:t>
            </a:r>
            <a:endParaRPr/>
          </a:p>
        </p:txBody>
      </p:sp>
      <p:sp>
        <p:nvSpPr>
          <p:cNvPr id="320" name="Google Shape;320;p24"/>
          <p:cNvSpPr txBox="1"/>
          <p:nvPr/>
        </p:nvSpPr>
        <p:spPr>
          <a:xfrm>
            <a:off x="377073" y="3153555"/>
            <a:ext cx="8764570" cy="53290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Calibri"/>
                <a:ea typeface="Calibri"/>
                <a:cs typeface="Calibri"/>
                <a:sym typeface="Calibri"/>
              </a:rPr>
              <a:t>No outliers detected.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5"/>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Visualization</a:t>
            </a:r>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27" name="Google Shape;327;p25"/>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28" name="Google Shape;328;p25"/>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29" name="Google Shape;329;p25"/>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30" name="Google Shape;330;p25"/>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331" name="Google Shape;331;p25"/>
          <p:cNvPicPr preferRelativeResize="0"/>
          <p:nvPr/>
        </p:nvPicPr>
        <p:blipFill rotWithShape="1">
          <a:blip r:embed="rId4">
            <a:alphaModFix/>
          </a:blip>
          <a:srcRect b="0" l="0" r="0" t="0"/>
          <a:stretch/>
        </p:blipFill>
        <p:spPr>
          <a:xfrm>
            <a:off x="6840892" y="1160179"/>
            <a:ext cx="4901587" cy="3466667"/>
          </a:xfrm>
          <a:prstGeom prst="rect">
            <a:avLst/>
          </a:prstGeom>
          <a:noFill/>
          <a:ln>
            <a:noFill/>
          </a:ln>
        </p:spPr>
      </p:pic>
      <p:sp>
        <p:nvSpPr>
          <p:cNvPr id="332" name="Google Shape;332;p25"/>
          <p:cNvSpPr txBox="1"/>
          <p:nvPr/>
        </p:nvSpPr>
        <p:spPr>
          <a:xfrm>
            <a:off x="320511" y="1951348"/>
            <a:ext cx="8821132" cy="470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Distribution  plot for the dependent  variable 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Visualization</a:t>
            </a:r>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39" name="Google Shape;339;p26"/>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40" name="Google Shape;340;p26"/>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41" name="Google Shape;341;p26"/>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42" name="Google Shape;342;p26"/>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343" name="Google Shape;343;p26"/>
          <p:cNvSpPr txBox="1"/>
          <p:nvPr/>
        </p:nvSpPr>
        <p:spPr>
          <a:xfrm>
            <a:off x="5052767" y="1008668"/>
            <a:ext cx="4088876" cy="59593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3200" u="none" cap="none" strike="noStrike">
                <a:solidFill>
                  <a:srgbClr val="4472C4"/>
                </a:solidFill>
                <a:latin typeface="Calibri"/>
                <a:ea typeface="Calibri"/>
                <a:cs typeface="Calibri"/>
                <a:sym typeface="Calibri"/>
              </a:rPr>
              <a:t>PAIRPLOT</a:t>
            </a:r>
            <a:endParaRPr b="0" i="0" sz="3200" u="none" cap="none" strike="noStrike">
              <a:solidFill>
                <a:srgbClr val="000000"/>
              </a:solidFill>
              <a:latin typeface="Calibri"/>
              <a:ea typeface="Calibri"/>
              <a:cs typeface="Calibri"/>
              <a:sym typeface="Calibri"/>
            </a:endParaRPr>
          </a:p>
        </p:txBody>
      </p:sp>
      <p:pic>
        <p:nvPicPr>
          <p:cNvPr id="344" name="Google Shape;344;p26"/>
          <p:cNvPicPr preferRelativeResize="0"/>
          <p:nvPr/>
        </p:nvPicPr>
        <p:blipFill rotWithShape="1">
          <a:blip r:embed="rId4">
            <a:alphaModFix/>
          </a:blip>
          <a:srcRect b="0" l="0" r="0" t="0"/>
          <a:stretch/>
        </p:blipFill>
        <p:spPr>
          <a:xfrm>
            <a:off x="2667000" y="2168165"/>
            <a:ext cx="6858000" cy="36811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7"/>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Data Visualization</a:t>
            </a:r>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51" name="Google Shape;351;p27"/>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52" name="Google Shape;352;p27"/>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id="353" name="Google Shape;353;p27"/>
          <p:cNvSpPr/>
          <p:nvPr/>
        </p:nvSpPr>
        <p:spPr>
          <a:xfrm>
            <a:off x="155575" y="-144461"/>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54" name="Google Shape;354;p27"/>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355" name="Google Shape;355;p27"/>
          <p:cNvSpPr txBox="1"/>
          <p:nvPr/>
        </p:nvSpPr>
        <p:spPr>
          <a:xfrm>
            <a:off x="612741" y="1069943"/>
            <a:ext cx="5942061" cy="3126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Calibri"/>
                <a:ea typeface="Calibri"/>
                <a:cs typeface="Calibri"/>
                <a:sym typeface="Calibri"/>
              </a:rPr>
              <a:t>Plotting the actual price vs the predicted with the help of the matplotlib.</a:t>
            </a:r>
            <a:endParaRPr b="0" i="0" sz="1400" u="none" cap="none" strike="noStrike">
              <a:solidFill>
                <a:srgbClr val="000000"/>
              </a:solidFill>
              <a:latin typeface="Calibri"/>
              <a:ea typeface="Calibri"/>
              <a:cs typeface="Calibri"/>
              <a:sym typeface="Calibri"/>
            </a:endParaRPr>
          </a:p>
        </p:txBody>
      </p:sp>
      <p:pic>
        <p:nvPicPr>
          <p:cNvPr id="356" name="Google Shape;356;p27"/>
          <p:cNvPicPr preferRelativeResize="0"/>
          <p:nvPr/>
        </p:nvPicPr>
        <p:blipFill>
          <a:blip r:embed="rId4">
            <a:alphaModFix/>
          </a:blip>
          <a:stretch>
            <a:fillRect/>
          </a:stretch>
        </p:blipFill>
        <p:spPr>
          <a:xfrm>
            <a:off x="1267350" y="1535000"/>
            <a:ext cx="6411075" cy="4411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8"/>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Model Building </a:t>
            </a:r>
            <a:endParaRPr/>
          </a:p>
        </p:txBody>
      </p:sp>
      <p:pic>
        <p:nvPicPr>
          <p:cNvPr id="363" name="Google Shape;363;p28"/>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descr="Machine learning logo Vector Art Stock Images - Page 2 | Depositphotos" id="364" name="Google Shape;364;p2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Machine learning logo Vector Art Stock Images - Page 2 | Depositphotos" id="365" name="Google Shape;365;p28"/>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66" name="Google Shape;366;p28"/>
          <p:cNvPicPr preferRelativeResize="0"/>
          <p:nvPr/>
        </p:nvPicPr>
        <p:blipFill rotWithShape="1">
          <a:blip r:embed="rId4">
            <a:alphaModFix/>
          </a:blip>
          <a:srcRect b="0" l="0" r="0" t="0"/>
          <a:stretch/>
        </p:blipFill>
        <p:spPr>
          <a:xfrm>
            <a:off x="75413" y="820133"/>
            <a:ext cx="12097549" cy="5118754"/>
          </a:xfrm>
          <a:prstGeom prst="rect">
            <a:avLst/>
          </a:prstGeom>
          <a:noFill/>
          <a:ln>
            <a:noFill/>
          </a:ln>
        </p:spPr>
      </p:pic>
      <p:pic>
        <p:nvPicPr>
          <p:cNvPr id="367" name="Google Shape;367;p28"/>
          <p:cNvPicPr preferRelativeResize="0"/>
          <p:nvPr/>
        </p:nvPicPr>
        <p:blipFill rotWithShape="1">
          <a:blip r:embed="rId5">
            <a:alphaModFix/>
          </a:blip>
          <a:srcRect b="0" l="0" r="0" t="0"/>
          <a:stretch/>
        </p:blipFill>
        <p:spPr>
          <a:xfrm>
            <a:off x="7428322" y="4044099"/>
            <a:ext cx="3161690" cy="11029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9"/>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Model Building –  </a:t>
            </a:r>
            <a:endParaRPr/>
          </a:p>
        </p:txBody>
      </p:sp>
      <p:pic>
        <p:nvPicPr>
          <p:cNvPr id="374" name="Google Shape;374;p29"/>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375" name="Google Shape;375;p29"/>
          <p:cNvPicPr preferRelativeResize="0"/>
          <p:nvPr/>
        </p:nvPicPr>
        <p:blipFill rotWithShape="1">
          <a:blip r:embed="rId4">
            <a:alphaModFix/>
          </a:blip>
          <a:srcRect b="0" l="0" r="0" t="0"/>
          <a:stretch/>
        </p:blipFill>
        <p:spPr>
          <a:xfrm>
            <a:off x="675861" y="864704"/>
            <a:ext cx="11191462" cy="3538331"/>
          </a:xfrm>
          <a:prstGeom prst="rect">
            <a:avLst/>
          </a:prstGeom>
          <a:noFill/>
          <a:ln>
            <a:noFill/>
          </a:ln>
        </p:spPr>
      </p:pic>
      <p:sp>
        <p:nvSpPr>
          <p:cNvPr id="376" name="Google Shape;376;p29"/>
          <p:cNvSpPr txBox="1"/>
          <p:nvPr/>
        </p:nvSpPr>
        <p:spPr>
          <a:xfrm flipH="1">
            <a:off x="1282147" y="4502427"/>
            <a:ext cx="8298804" cy="1815882"/>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Calibri"/>
                <a:ea typeface="Calibri"/>
                <a:cs typeface="Calibri"/>
                <a:sym typeface="Calibri"/>
              </a:rPr>
              <a:t>Applied automl with the help pycaret on the jupyter notebook and got the best accuracy and rmse value from aboboost  regressor. So developed the model with the help of Adaboost Regressor.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Model Building – </a:t>
            </a:r>
            <a:endParaRPr/>
          </a:p>
        </p:txBody>
      </p:sp>
      <p:pic>
        <p:nvPicPr>
          <p:cNvPr id="382" name="Google Shape;382;p30"/>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383" name="Google Shape;383;p30"/>
          <p:cNvSpPr txBox="1"/>
          <p:nvPr/>
        </p:nvSpPr>
        <p:spPr>
          <a:xfrm>
            <a:off x="3237671" y="-10387459"/>
            <a:ext cx="609765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84" name="Google Shape;384;p30"/>
          <p:cNvPicPr preferRelativeResize="0"/>
          <p:nvPr/>
        </p:nvPicPr>
        <p:blipFill rotWithShape="1">
          <a:blip r:embed="rId4">
            <a:alphaModFix/>
          </a:blip>
          <a:srcRect b="0" l="0" r="0" t="0"/>
          <a:stretch/>
        </p:blipFill>
        <p:spPr>
          <a:xfrm>
            <a:off x="8990197" y="1878932"/>
            <a:ext cx="3182766" cy="2995515"/>
          </a:xfrm>
          <a:prstGeom prst="rect">
            <a:avLst/>
          </a:prstGeom>
          <a:noFill/>
          <a:ln>
            <a:noFill/>
          </a:ln>
        </p:spPr>
      </p:pic>
      <p:sp>
        <p:nvSpPr>
          <p:cNvPr id="385" name="Google Shape;385;p30"/>
          <p:cNvSpPr txBox="1"/>
          <p:nvPr/>
        </p:nvSpPr>
        <p:spPr>
          <a:xfrm>
            <a:off x="348792" y="1279462"/>
            <a:ext cx="8792851"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92929"/>
                </a:solidFill>
                <a:latin typeface="Arial"/>
                <a:ea typeface="Arial"/>
                <a:cs typeface="Arial"/>
                <a:sym typeface="Arial"/>
              </a:rPr>
              <a:t>Understanding AdaBoost</a:t>
            </a:r>
            <a:endParaRPr/>
          </a:p>
          <a:p>
            <a:pPr indent="0" lvl="0" marL="0" marR="0" rtl="0" algn="l">
              <a:lnSpc>
                <a:spcPct val="100000"/>
              </a:lnSpc>
              <a:spcBef>
                <a:spcPts val="0"/>
              </a:spcBef>
              <a:spcAft>
                <a:spcPts val="0"/>
              </a:spcAft>
              <a:buNone/>
            </a:pPr>
            <a:r>
              <a:rPr b="0" i="0" lang="en-US" sz="2000" u="none" cap="none" strike="noStrike">
                <a:solidFill>
                  <a:srgbClr val="757575"/>
                </a:solidFill>
                <a:latin typeface="Arial"/>
                <a:ea typeface="Arial"/>
                <a:cs typeface="Arial"/>
                <a:sym typeface="Arial"/>
              </a:rPr>
              <a:t>Anyone starting to learn Boosting technique should start first with AdaBoost or Adaptive Boosting. Here I will try to explain it conceptually.</a:t>
            </a:r>
            <a:endParaRPr/>
          </a:p>
          <a:p>
            <a:pPr indent="0" lvl="0" marL="0" marR="0" rtl="0" algn="l">
              <a:lnSpc>
                <a:spcPct val="100000"/>
              </a:lnSpc>
              <a:spcBef>
                <a:spcPts val="0"/>
              </a:spcBef>
              <a:spcAft>
                <a:spcPts val="0"/>
              </a:spcAft>
              <a:buNone/>
            </a:pPr>
            <a:r>
              <a:rPr b="0" i="0" lang="en-US" sz="2000" u="none" cap="none" strike="noStrike">
                <a:solidFill>
                  <a:srgbClr val="292929"/>
                </a:solidFill>
                <a:latin typeface="Arial"/>
                <a:ea typeface="Arial"/>
                <a:cs typeface="Arial"/>
                <a:sym typeface="Arial"/>
              </a:rPr>
              <a:t>When nothing works, Boosting does. Nowadays many people use either XGBoost or LightGBM or CatBoost to win competitions at Kaggle or Hackathons. AdaBoost is the first stepping stone in the world of Boosting.</a:t>
            </a:r>
            <a:endParaRPr/>
          </a:p>
          <a:p>
            <a:pPr indent="0" lvl="0" marL="0" marR="0" rtl="0" algn="l">
              <a:lnSpc>
                <a:spcPct val="100000"/>
              </a:lnSpc>
              <a:spcBef>
                <a:spcPts val="0"/>
              </a:spcBef>
              <a:spcAft>
                <a:spcPts val="0"/>
              </a:spcAft>
              <a:buNone/>
            </a:pPr>
            <a:r>
              <a:rPr b="0" i="0" lang="en-US" sz="2000" u="none" cap="none" strike="noStrike">
                <a:solidFill>
                  <a:srgbClr val="292929"/>
                </a:solidFill>
                <a:latin typeface="Arial"/>
                <a:ea typeface="Arial"/>
                <a:cs typeface="Arial"/>
                <a:sym typeface="Arial"/>
              </a:rPr>
              <a:t>AdaBoost is one of the first boosting algorithms to be adapted in solving practices. Adaboost helps you </a:t>
            </a:r>
            <a:r>
              <a:rPr b="1" i="0" lang="en-US" sz="2000" u="none" cap="none" strike="noStrike">
                <a:solidFill>
                  <a:srgbClr val="292929"/>
                </a:solidFill>
                <a:latin typeface="Arial"/>
                <a:ea typeface="Arial"/>
                <a:cs typeface="Arial"/>
                <a:sym typeface="Arial"/>
              </a:rPr>
              <a:t>combine multiple “weak classifiers” into a single “strong classifier”</a:t>
            </a:r>
            <a:r>
              <a:rPr b="0" i="0" lang="en-US" sz="2000" u="none" cap="none" strike="noStrike">
                <a:solidFill>
                  <a:srgbClr val="292929"/>
                </a:solidFill>
                <a:latin typeface="Arial"/>
                <a:ea typeface="Arial"/>
                <a:cs typeface="Arial"/>
                <a:sym typeface="Arial"/>
              </a:rPr>
              <a:t>. Here are some (fun) facts about Adaboost!</a:t>
            </a:r>
            <a:endParaRPr/>
          </a:p>
          <a:p>
            <a:pPr indent="0" lvl="0" marL="0" marR="0" rtl="0" algn="l">
              <a:lnSpc>
                <a:spcPct val="100000"/>
              </a:lnSpc>
              <a:spcBef>
                <a:spcPts val="0"/>
              </a:spcBef>
              <a:spcAft>
                <a:spcPts val="0"/>
              </a:spcAft>
              <a:buNone/>
            </a:pPr>
            <a:r>
              <a:rPr b="0" i="0" lang="en-US" sz="2000" u="none" cap="none" strike="noStrike">
                <a:solidFill>
                  <a:srgbClr val="292929"/>
                </a:solidFill>
                <a:latin typeface="Arial"/>
                <a:ea typeface="Arial"/>
                <a:cs typeface="Arial"/>
                <a:sym typeface="Arial"/>
              </a:rPr>
              <a:t>→ The weak learners in AdaBoost are decision trees with a single split, called decision stumps.</a:t>
            </a:r>
            <a:endParaRPr/>
          </a:p>
          <a:p>
            <a:pPr indent="0" lvl="0" marL="0" marR="0" rtl="0" algn="l">
              <a:lnSpc>
                <a:spcPct val="100000"/>
              </a:lnSpc>
              <a:spcBef>
                <a:spcPts val="0"/>
              </a:spcBef>
              <a:spcAft>
                <a:spcPts val="0"/>
              </a:spcAft>
              <a:buNone/>
            </a:pPr>
            <a:r>
              <a:rPr b="0" i="0" lang="en-US" sz="2000" u="none" cap="none" strike="noStrike">
                <a:solidFill>
                  <a:srgbClr val="292929"/>
                </a:solidFill>
                <a:latin typeface="Arial"/>
                <a:ea typeface="Arial"/>
                <a:cs typeface="Arial"/>
                <a:sym typeface="Arial"/>
              </a:rPr>
              <a:t>→ AdaBoost works by putting more weight on difficult to classify instances and less on those already handled well.</a:t>
            </a:r>
            <a:endParaRPr/>
          </a:p>
          <a:p>
            <a:pPr indent="0" lvl="0" marL="0" marR="0" rtl="0" algn="l">
              <a:lnSpc>
                <a:spcPct val="100000"/>
              </a:lnSpc>
              <a:spcBef>
                <a:spcPts val="0"/>
              </a:spcBef>
              <a:spcAft>
                <a:spcPts val="0"/>
              </a:spcAft>
              <a:buNone/>
            </a:pPr>
            <a:r>
              <a:rPr b="0" i="0" lang="en-US" sz="2000" u="none" cap="none" strike="noStrike">
                <a:solidFill>
                  <a:srgbClr val="292929"/>
                </a:solidFill>
                <a:latin typeface="Arial"/>
                <a:ea typeface="Arial"/>
                <a:cs typeface="Arial"/>
                <a:sym typeface="Arial"/>
              </a:rPr>
              <a:t>→ AdaBoost algorithms can be used for both classification and regression 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260685" y="177860"/>
            <a:ext cx="10515600" cy="535491"/>
          </a:xfrm>
          <a:prstGeom prst="rect">
            <a:avLst/>
          </a:prstGeom>
          <a:noFill/>
          <a:ln>
            <a:noFill/>
          </a:ln>
        </p:spPr>
        <p:txBody>
          <a:bodyPr anchorCtr="0" anchor="ctr" bIns="45675" lIns="91425" spcFirstLastPara="1" rIns="91425"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Team Members</a:t>
            </a:r>
            <a:endParaRPr b="1">
              <a:latin typeface="Times New Roman"/>
              <a:ea typeface="Times New Roman"/>
              <a:cs typeface="Times New Roman"/>
              <a:sym typeface="Times New Roman"/>
            </a:endParaRPr>
          </a:p>
        </p:txBody>
      </p:sp>
      <p:sp>
        <p:nvSpPr>
          <p:cNvPr id="118" name="Google Shape;118;p3"/>
          <p:cNvSpPr txBox="1"/>
          <p:nvPr/>
        </p:nvSpPr>
        <p:spPr>
          <a:xfrm>
            <a:off x="404950" y="2743200"/>
            <a:ext cx="2455800" cy="1569600"/>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Name:</a:t>
            </a:r>
            <a:r>
              <a:rPr b="1" i="0" lang="en-US" sz="2000" u="none" cap="none" strike="noStrike">
                <a:solidFill>
                  <a:schemeClr val="dk1"/>
                </a:solidFill>
                <a:latin typeface="Arial"/>
                <a:ea typeface="Arial"/>
                <a:cs typeface="Arial"/>
                <a:sym typeface="Arial"/>
              </a:rPr>
              <a:t>Rahul Gupta</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rgbClr val="0070C0"/>
                </a:solidFill>
                <a:latin typeface="Arial"/>
                <a:ea typeface="Arial"/>
                <a:cs typeface="Arial"/>
                <a:sym typeface="Arial"/>
              </a:rPr>
              <a:t>https://www.linkedin.com/profilelink</a:t>
            </a:r>
            <a:endParaRPr b="1" i="0" sz="1200" u="none" cap="none" strike="noStrike">
              <a:solidFill>
                <a:srgbClr val="0070C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sng" cap="none" strike="noStrike">
              <a:solidFill>
                <a:schemeClr val="hlink"/>
              </a:solidFill>
              <a:latin typeface="Arial"/>
              <a:ea typeface="Arial"/>
              <a:cs typeface="Arial"/>
              <a:sym typeface="Arial"/>
              <a:hlinkClick r:id="rId3"/>
            </a:endParaRPr>
          </a:p>
          <a:p>
            <a:pPr indent="0" lvl="0" marL="0" marR="0" rtl="0" algn="l">
              <a:lnSpc>
                <a:spcPct val="100000"/>
              </a:lnSpc>
              <a:spcBef>
                <a:spcPts val="0"/>
              </a:spcBef>
              <a:spcAft>
                <a:spcPts val="0"/>
              </a:spcAft>
              <a:buClr>
                <a:srgbClr val="000000"/>
              </a:buClr>
              <a:buSzPts val="1900"/>
              <a:buFont typeface="Arial"/>
              <a:buNone/>
            </a:pP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p:txBody>
      </p:sp>
      <p:sp>
        <p:nvSpPr>
          <p:cNvPr id="119" name="Google Shape;119;p3"/>
          <p:cNvSpPr txBox="1"/>
          <p:nvPr/>
        </p:nvSpPr>
        <p:spPr>
          <a:xfrm>
            <a:off x="2144809" y="2046824"/>
            <a:ext cx="1728019" cy="707830"/>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1900"/>
              <a:buFont typeface="Arial"/>
              <a:buNone/>
            </a:pP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p:txBody>
      </p:sp>
      <p:sp>
        <p:nvSpPr>
          <p:cNvPr id="120" name="Google Shape;120;p3"/>
          <p:cNvSpPr txBox="1"/>
          <p:nvPr/>
        </p:nvSpPr>
        <p:spPr>
          <a:xfrm>
            <a:off x="3679372" y="2563850"/>
            <a:ext cx="3096000" cy="1369800"/>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Name: </a:t>
            </a:r>
            <a:r>
              <a:rPr b="1" i="0" lang="en-US" sz="1900" u="none" cap="none" strike="noStrike">
                <a:solidFill>
                  <a:schemeClr val="dk1"/>
                </a:solidFill>
                <a:latin typeface="Arial"/>
                <a:ea typeface="Arial"/>
                <a:cs typeface="Arial"/>
                <a:sym typeface="Arial"/>
              </a:rPr>
              <a:t>Surya dewa</a:t>
            </a:r>
            <a:r>
              <a:rPr b="1" lang="en-US" sz="1900">
                <a:solidFill>
                  <a:schemeClr val="dk1"/>
                </a:solidFill>
              </a:rPr>
              <a:t>ngan</a:t>
            </a:r>
            <a:endParaRPr b="0" i="0" sz="2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rgbClr val="0070C0"/>
                </a:solidFill>
                <a:latin typeface="Arial"/>
                <a:ea typeface="Arial"/>
                <a:cs typeface="Arial"/>
                <a:sym typeface="Arial"/>
              </a:rPr>
              <a:t>https://www.linkedin.com/profilelink</a:t>
            </a:r>
            <a:endParaRPr b="1" i="0" sz="1200" u="none" cap="none" strike="noStrike">
              <a:solidFill>
                <a:srgbClr val="0070C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sng" cap="none" strike="noStrike">
              <a:solidFill>
                <a:schemeClr val="hlink"/>
              </a:solidFill>
              <a:latin typeface="Arial"/>
              <a:ea typeface="Arial"/>
              <a:cs typeface="Arial"/>
              <a:sym typeface="Arial"/>
              <a:hlinkClick r:id="rId4"/>
            </a:endParaRPr>
          </a:p>
          <a:p>
            <a:pPr indent="0" lvl="0" marL="0" marR="0" rtl="0" algn="l">
              <a:lnSpc>
                <a:spcPct val="100000"/>
              </a:lnSpc>
              <a:spcBef>
                <a:spcPts val="0"/>
              </a:spcBef>
              <a:spcAft>
                <a:spcPts val="0"/>
              </a:spcAft>
              <a:buClr>
                <a:srgbClr val="000000"/>
              </a:buClr>
              <a:buSzPts val="1900"/>
              <a:buFont typeface="Arial"/>
              <a:buNone/>
            </a:pP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p:txBody>
      </p:sp>
      <p:sp>
        <p:nvSpPr>
          <p:cNvPr id="121" name="Google Shape;121;p3"/>
          <p:cNvSpPr txBox="1"/>
          <p:nvPr/>
        </p:nvSpPr>
        <p:spPr>
          <a:xfrm>
            <a:off x="6775269" y="2656114"/>
            <a:ext cx="3204754" cy="910046"/>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sng" cap="none" strike="noStrike">
              <a:solidFill>
                <a:schemeClr val="hlink"/>
              </a:solidFill>
              <a:latin typeface="Arial"/>
              <a:ea typeface="Arial"/>
              <a:cs typeface="Arial"/>
              <a:sym typeface="Arial"/>
              <a:hlinkClick r:id="rId5"/>
            </a:endParaRPr>
          </a:p>
          <a:p>
            <a:pPr indent="0" lvl="0" marL="0" marR="0" rtl="0" algn="l">
              <a:lnSpc>
                <a:spcPct val="100000"/>
              </a:lnSpc>
              <a:spcBef>
                <a:spcPts val="0"/>
              </a:spcBef>
              <a:spcAft>
                <a:spcPts val="0"/>
              </a:spcAft>
              <a:buClr>
                <a:srgbClr val="000000"/>
              </a:buClr>
              <a:buSzPts val="1900"/>
              <a:buFont typeface="Arial"/>
              <a:buNone/>
            </a:pP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p:txBody>
      </p:sp>
      <p:sp>
        <p:nvSpPr>
          <p:cNvPr id="122" name="Google Shape;122;p3"/>
          <p:cNvSpPr txBox="1"/>
          <p:nvPr/>
        </p:nvSpPr>
        <p:spPr>
          <a:xfrm>
            <a:off x="7807235" y="2616925"/>
            <a:ext cx="3178500" cy="1215900"/>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Name: </a:t>
            </a:r>
            <a:r>
              <a:rPr b="1" i="0" lang="en-US" sz="2100" u="none" cap="none" strike="noStrike">
                <a:solidFill>
                  <a:schemeClr val="dk1"/>
                </a:solidFill>
                <a:latin typeface="Arial"/>
                <a:ea typeface="Arial"/>
                <a:cs typeface="Arial"/>
                <a:sym typeface="Arial"/>
              </a:rPr>
              <a:t>Sarfaraz</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rgbClr val="0070C0"/>
                </a:solidFill>
                <a:latin typeface="Arial"/>
                <a:ea typeface="Arial"/>
                <a:cs typeface="Arial"/>
                <a:sym typeface="Arial"/>
              </a:rPr>
              <a:t>https://www.linkedin.com/profilelink</a:t>
            </a:r>
            <a:endParaRPr b="1"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Model Accuracy Comparison</a:t>
            </a:r>
            <a:endParaRPr sz="3200"/>
          </a:p>
        </p:txBody>
      </p:sp>
      <p:pic>
        <p:nvPicPr>
          <p:cNvPr id="391" name="Google Shape;391;p31"/>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392" name="Google Shape;392;p31"/>
          <p:cNvSpPr txBox="1"/>
          <p:nvPr/>
        </p:nvSpPr>
        <p:spPr>
          <a:xfrm>
            <a:off x="4807670" y="848413"/>
            <a:ext cx="66081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Plotting the actual price vs the predicted with the help of the matplotlib</a:t>
            </a:r>
            <a:endParaRPr b="0" i="0" sz="1400" u="none" cap="none" strike="noStrike">
              <a:solidFill>
                <a:srgbClr val="000000"/>
              </a:solidFill>
              <a:latin typeface="Arial"/>
              <a:ea typeface="Arial"/>
              <a:cs typeface="Arial"/>
              <a:sym typeface="Arial"/>
            </a:endParaRPr>
          </a:p>
        </p:txBody>
      </p:sp>
      <p:sp>
        <p:nvSpPr>
          <p:cNvPr id="393" name="Google Shape;393;p31"/>
          <p:cNvSpPr txBox="1"/>
          <p:nvPr/>
        </p:nvSpPr>
        <p:spPr>
          <a:xfrm>
            <a:off x="414779" y="2912882"/>
            <a:ext cx="8726864" cy="64575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400" u="none" cap="none" strike="noStrike">
                <a:solidFill>
                  <a:srgbClr val="4472C4"/>
                </a:solidFill>
                <a:latin typeface="Calibri"/>
                <a:ea typeface="Calibri"/>
                <a:cs typeface="Calibri"/>
                <a:sym typeface="Calibri"/>
              </a:rPr>
              <a:t>R2_SCORE= 0.5969246286987955</a:t>
            </a:r>
            <a:endParaRPr b="0" i="0" sz="14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US" sz="1400" u="none" cap="none" strike="noStrike">
                <a:solidFill>
                  <a:srgbClr val="4472C4"/>
                </a:solidFill>
                <a:latin typeface="Calibri"/>
                <a:ea typeface="Calibri"/>
                <a:cs typeface="Calibri"/>
                <a:sym typeface="Calibri"/>
              </a:rPr>
              <a:t>MEAN_SQUARED_LOG_ERROR=0.0331898147957893</a:t>
            </a:r>
            <a:endParaRPr b="0" i="0" sz="1400" u="none" cap="none" strike="noStrike">
              <a:solidFill>
                <a:srgbClr val="000000"/>
              </a:solidFill>
              <a:latin typeface="Calibri"/>
              <a:ea typeface="Calibri"/>
              <a:cs typeface="Calibri"/>
              <a:sym typeface="Calibri"/>
            </a:endParaRPr>
          </a:p>
        </p:txBody>
      </p:sp>
      <p:pic>
        <p:nvPicPr>
          <p:cNvPr id="394" name="Google Shape;394;p31"/>
          <p:cNvPicPr preferRelativeResize="0"/>
          <p:nvPr/>
        </p:nvPicPr>
        <p:blipFill>
          <a:blip r:embed="rId4">
            <a:alphaModFix/>
          </a:blip>
          <a:stretch>
            <a:fillRect/>
          </a:stretch>
        </p:blipFill>
        <p:spPr>
          <a:xfrm>
            <a:off x="5467350" y="1678747"/>
            <a:ext cx="5032816" cy="3463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ph type="title"/>
          </p:nvPr>
        </p:nvSpPr>
        <p:spPr>
          <a:xfrm>
            <a:off x="228600" y="177784"/>
            <a:ext cx="10515600" cy="535488"/>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Best Model  – </a:t>
            </a:r>
            <a:endParaRPr/>
          </a:p>
        </p:txBody>
      </p:sp>
      <p:pic>
        <p:nvPicPr>
          <p:cNvPr id="401" name="Google Shape;401;p32"/>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402" name="Google Shape;402;p32"/>
          <p:cNvPicPr preferRelativeResize="0"/>
          <p:nvPr/>
        </p:nvPicPr>
        <p:blipFill rotWithShape="1">
          <a:blip r:embed="rId4">
            <a:alphaModFix/>
          </a:blip>
          <a:srcRect b="0" l="0" r="0" t="0"/>
          <a:stretch/>
        </p:blipFill>
        <p:spPr>
          <a:xfrm>
            <a:off x="0" y="864704"/>
            <a:ext cx="11867323" cy="4154557"/>
          </a:xfrm>
          <a:prstGeom prst="rect">
            <a:avLst/>
          </a:prstGeom>
          <a:noFill/>
          <a:ln>
            <a:noFill/>
          </a:ln>
        </p:spPr>
      </p:pic>
      <p:sp>
        <p:nvSpPr>
          <p:cNvPr id="403" name="Google Shape;403;p32"/>
          <p:cNvSpPr txBox="1"/>
          <p:nvPr/>
        </p:nvSpPr>
        <p:spPr>
          <a:xfrm flipH="1">
            <a:off x="2186609" y="5096491"/>
            <a:ext cx="6959876" cy="92333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Applied automl with the pycaret on the python notebook and got the best accuracy and rmse value from aboboost  regressor. So developed the model with the help of Adaboost Regressor.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185871" y="-113826"/>
            <a:ext cx="11850553" cy="1068966"/>
          </a:xfrm>
          <a:prstGeom prst="rect">
            <a:avLst/>
          </a:prstGeom>
          <a:noFill/>
          <a:ln>
            <a:noFill/>
          </a:ln>
        </p:spPr>
        <p:txBody>
          <a:bodyPr anchorCtr="0" anchor="ctr" bIns="45675" lIns="91425" spcFirstLastPara="1" rIns="91425" wrap="square" tIns="45675">
            <a:spAutoFit/>
          </a:bodyPr>
          <a:lstStyle/>
          <a:p>
            <a:pPr indent="0" lvl="0" marL="0" rtl="0" algn="l">
              <a:lnSpc>
                <a:spcPct val="115000"/>
              </a:lnSpc>
              <a:spcBef>
                <a:spcPts val="1600"/>
              </a:spcBef>
              <a:spcAft>
                <a:spcPts val="1600"/>
              </a:spcAft>
              <a:buSzPts val="2300"/>
              <a:buNone/>
            </a:pPr>
            <a:r>
              <a:rPr b="1" lang="en-US" sz="3200">
                <a:latin typeface="Times New Roman"/>
                <a:ea typeface="Times New Roman"/>
                <a:cs typeface="Times New Roman"/>
                <a:sym typeface="Times New Roman"/>
              </a:rPr>
              <a:t>Model Deployment - </a:t>
            </a:r>
            <a:r>
              <a:rPr b="1" lang="en-US" sz="3200">
                <a:solidFill>
                  <a:schemeClr val="dk1"/>
                </a:solidFill>
                <a:latin typeface="Times New Roman"/>
                <a:ea typeface="Times New Roman"/>
                <a:cs typeface="Times New Roman"/>
                <a:sym typeface="Times New Roman"/>
              </a:rPr>
              <a:t>Strategy</a:t>
            </a:r>
            <a:endParaRPr sz="4700">
              <a:solidFill>
                <a:schemeClr val="dk1"/>
              </a:solidFill>
            </a:endParaRPr>
          </a:p>
        </p:txBody>
      </p:sp>
      <p:sp>
        <p:nvSpPr>
          <p:cNvPr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id="409" name="Google Shape;409;p33"/>
          <p:cNvSpPr/>
          <p:nvPr/>
        </p:nvSpPr>
        <p:spPr>
          <a:xfrm>
            <a:off x="155577" y="-136524"/>
            <a:ext cx="296863" cy="2968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id="410" name="Google Shape;410;p33"/>
          <p:cNvSpPr/>
          <p:nvPr/>
        </p:nvSpPr>
        <p:spPr>
          <a:xfrm>
            <a:off x="155577" y="-136524"/>
            <a:ext cx="296863" cy="2968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id="411" name="Google Shape;411;p33"/>
          <p:cNvSpPr/>
          <p:nvPr/>
        </p:nvSpPr>
        <p:spPr>
          <a:xfrm>
            <a:off x="155577" y="-136524"/>
            <a:ext cx="296863" cy="2968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id="412" name="Google Shape;412;p33"/>
          <p:cNvSpPr/>
          <p:nvPr/>
        </p:nvSpPr>
        <p:spPr>
          <a:xfrm>
            <a:off x="155577" y="-136524"/>
            <a:ext cx="296863" cy="2968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413" name="Google Shape;413;p33"/>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414" name="Google Shape;414;p33"/>
          <p:cNvSpPr txBox="1"/>
          <p:nvPr/>
        </p:nvSpPr>
        <p:spPr>
          <a:xfrm>
            <a:off x="1103243" y="1500809"/>
            <a:ext cx="8043241" cy="373813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800" u="none" cap="none" strike="noStrike">
                <a:solidFill>
                  <a:srgbClr val="4472C4"/>
                </a:solidFill>
                <a:latin typeface="Calibri"/>
                <a:ea typeface="Calibri"/>
                <a:cs typeface="Calibri"/>
                <a:sym typeface="Calibri"/>
              </a:rPr>
              <a:t>Model is being deployed on heroku by using the following steps.</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Model is being created on spyder using python and adaboost regressor.</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Then the model file is saved as the pickle file with the pkl extension.</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An html file is to be created for the format of the app.</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App.py file is created with the help of flask to get an url.</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Check if the model is running into the url.</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A procfile is created.</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We have to also create a requirements.txt file where all the python libraries all written through which we have created the model.</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Now put all file in your github repository.</a:t>
            </a:r>
            <a:endParaRPr b="0" i="0" sz="18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b="0" i="0" lang="en-US" sz="1800" u="none" cap="none" strike="noStrike">
                <a:solidFill>
                  <a:srgbClr val="4472C4"/>
                </a:solidFill>
                <a:latin typeface="Calibri"/>
                <a:ea typeface="Calibri"/>
                <a:cs typeface="Calibri"/>
                <a:sym typeface="Calibri"/>
              </a:rPr>
              <a:t>Now create a app in heroku and there click on apply branch and deploy your model on heroku.</a:t>
            </a:r>
            <a:endParaRPr b="0" i="0" sz="1800" u="none" cap="none" strike="noStrike">
              <a:solidFill>
                <a:srgbClr val="000000"/>
              </a:solidFill>
              <a:latin typeface="Calibri"/>
              <a:ea typeface="Calibri"/>
              <a:cs typeface="Calibri"/>
              <a:sym typeface="Calibri"/>
            </a:endParaRPr>
          </a:p>
        </p:txBody>
      </p:sp>
      <p:pic>
        <p:nvPicPr>
          <p:cNvPr id="415" name="Google Shape;415;p33"/>
          <p:cNvPicPr preferRelativeResize="0"/>
          <p:nvPr/>
        </p:nvPicPr>
        <p:blipFill rotWithShape="1">
          <a:blip r:embed="rId4">
            <a:alphaModFix/>
          </a:blip>
          <a:srcRect b="0" l="0" r="0" t="0"/>
          <a:stretch/>
        </p:blipFill>
        <p:spPr>
          <a:xfrm>
            <a:off x="8629272" y="1353367"/>
            <a:ext cx="2987606" cy="1064865"/>
          </a:xfrm>
          <a:prstGeom prst="rect">
            <a:avLst/>
          </a:prstGeom>
          <a:noFill/>
          <a:ln>
            <a:noFill/>
          </a:ln>
        </p:spPr>
      </p:pic>
      <p:pic>
        <p:nvPicPr>
          <p:cNvPr id="416" name="Google Shape;416;p33"/>
          <p:cNvPicPr preferRelativeResize="0"/>
          <p:nvPr/>
        </p:nvPicPr>
        <p:blipFill rotWithShape="1">
          <a:blip r:embed="rId5">
            <a:alphaModFix/>
          </a:blip>
          <a:srcRect b="0" l="0" r="0" t="0"/>
          <a:stretch/>
        </p:blipFill>
        <p:spPr>
          <a:xfrm>
            <a:off x="9413840" y="4169654"/>
            <a:ext cx="2089152" cy="814711"/>
          </a:xfrm>
          <a:prstGeom prst="rect">
            <a:avLst/>
          </a:prstGeom>
          <a:noFill/>
          <a:ln>
            <a:noFill/>
          </a:ln>
        </p:spPr>
      </p:pic>
      <p:pic>
        <p:nvPicPr>
          <p:cNvPr id="417" name="Google Shape;417;p33"/>
          <p:cNvPicPr preferRelativeResize="0"/>
          <p:nvPr/>
        </p:nvPicPr>
        <p:blipFill rotWithShape="1">
          <a:blip r:embed="rId6">
            <a:alphaModFix/>
          </a:blip>
          <a:srcRect b="0" l="0" r="0" t="0"/>
          <a:stretch/>
        </p:blipFill>
        <p:spPr>
          <a:xfrm>
            <a:off x="4513193" y="5089648"/>
            <a:ext cx="1971832" cy="10805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4"/>
          <p:cNvSpPr txBox="1"/>
          <p:nvPr>
            <p:ph type="title"/>
          </p:nvPr>
        </p:nvSpPr>
        <p:spPr>
          <a:xfrm>
            <a:off x="228601" y="180727"/>
            <a:ext cx="11702143" cy="535491"/>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Screen shot of output </a:t>
            </a:r>
            <a:endParaRPr b="1" sz="3200">
              <a:latin typeface="Times New Roman"/>
              <a:ea typeface="Times New Roman"/>
              <a:cs typeface="Times New Roman"/>
              <a:sym typeface="Times New Roman"/>
            </a:endParaRPr>
          </a:p>
        </p:txBody>
      </p:sp>
      <p:pic>
        <p:nvPicPr>
          <p:cNvPr id="424" name="Google Shape;424;p34"/>
          <p:cNvPicPr preferRelativeResize="0"/>
          <p:nvPr/>
        </p:nvPicPr>
        <p:blipFill rotWithShape="1">
          <a:blip r:embed="rId3">
            <a:alphaModFix/>
          </a:blip>
          <a:srcRect b="0" l="0" r="0" t="0"/>
          <a:stretch/>
        </p:blipFill>
        <p:spPr>
          <a:xfrm>
            <a:off x="9580951" y="5971862"/>
            <a:ext cx="2592012" cy="805375"/>
          </a:xfrm>
          <a:prstGeom prst="rect">
            <a:avLst/>
          </a:prstGeom>
          <a:noFill/>
          <a:ln>
            <a:noFill/>
          </a:ln>
        </p:spPr>
      </p:pic>
      <p:pic>
        <p:nvPicPr>
          <p:cNvPr id="425" name="Google Shape;425;p34"/>
          <p:cNvPicPr preferRelativeResize="0"/>
          <p:nvPr/>
        </p:nvPicPr>
        <p:blipFill rotWithShape="1">
          <a:blip r:embed="rId4">
            <a:alphaModFix/>
          </a:blip>
          <a:srcRect b="0" l="0" r="0" t="0"/>
          <a:stretch/>
        </p:blipFill>
        <p:spPr>
          <a:xfrm>
            <a:off x="308114" y="763758"/>
            <a:ext cx="11290851" cy="52081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txBox="1"/>
          <p:nvPr>
            <p:ph type="title"/>
          </p:nvPr>
        </p:nvSpPr>
        <p:spPr>
          <a:xfrm>
            <a:off x="124098" y="167664"/>
            <a:ext cx="11702143" cy="535491"/>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Screen shot of output </a:t>
            </a:r>
            <a:endParaRPr b="1" sz="3200">
              <a:latin typeface="Times New Roman"/>
              <a:ea typeface="Times New Roman"/>
              <a:cs typeface="Times New Roman"/>
              <a:sym typeface="Times New Roman"/>
            </a:endParaRPr>
          </a:p>
        </p:txBody>
      </p:sp>
      <p:pic>
        <p:nvPicPr>
          <p:cNvPr id="432" name="Google Shape;432;p35"/>
          <p:cNvPicPr preferRelativeResize="0"/>
          <p:nvPr/>
        </p:nvPicPr>
        <p:blipFill rotWithShape="1">
          <a:blip r:embed="rId3">
            <a:alphaModFix/>
          </a:blip>
          <a:srcRect b="0" l="0" r="0" t="0"/>
          <a:stretch/>
        </p:blipFill>
        <p:spPr>
          <a:xfrm>
            <a:off x="9580951" y="5971862"/>
            <a:ext cx="2592012" cy="805375"/>
          </a:xfrm>
          <a:prstGeom prst="rect">
            <a:avLst/>
          </a:prstGeom>
          <a:noFill/>
          <a:ln>
            <a:noFill/>
          </a:ln>
        </p:spPr>
      </p:pic>
      <p:pic>
        <p:nvPicPr>
          <p:cNvPr id="433" name="Google Shape;433;p35"/>
          <p:cNvPicPr preferRelativeResize="0"/>
          <p:nvPr/>
        </p:nvPicPr>
        <p:blipFill rotWithShape="1">
          <a:blip r:embed="rId4">
            <a:alphaModFix/>
          </a:blip>
          <a:srcRect b="0" l="0" r="0" t="0"/>
          <a:stretch/>
        </p:blipFill>
        <p:spPr>
          <a:xfrm>
            <a:off x="188843" y="894522"/>
            <a:ext cx="11814313" cy="50773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241664" y="180727"/>
            <a:ext cx="11702143" cy="535491"/>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Screen shot of output </a:t>
            </a:r>
            <a:endParaRPr b="1" sz="3200">
              <a:latin typeface="Times New Roman"/>
              <a:ea typeface="Times New Roman"/>
              <a:cs typeface="Times New Roman"/>
              <a:sym typeface="Times New Roman"/>
            </a:endParaRPr>
          </a:p>
        </p:txBody>
      </p:sp>
      <p:pic>
        <p:nvPicPr>
          <p:cNvPr id="440" name="Google Shape;440;p36"/>
          <p:cNvPicPr preferRelativeResize="0"/>
          <p:nvPr/>
        </p:nvPicPr>
        <p:blipFill rotWithShape="1">
          <a:blip r:embed="rId3">
            <a:alphaModFix/>
          </a:blip>
          <a:srcRect b="0" l="0" r="0" t="0"/>
          <a:stretch/>
        </p:blipFill>
        <p:spPr>
          <a:xfrm>
            <a:off x="9580951" y="5971862"/>
            <a:ext cx="2592012" cy="805375"/>
          </a:xfrm>
          <a:prstGeom prst="rect">
            <a:avLst/>
          </a:prstGeom>
          <a:noFill/>
          <a:ln>
            <a:noFill/>
          </a:ln>
        </p:spPr>
      </p:pic>
      <p:pic>
        <p:nvPicPr>
          <p:cNvPr id="441" name="Google Shape;441;p36"/>
          <p:cNvPicPr preferRelativeResize="0"/>
          <p:nvPr/>
        </p:nvPicPr>
        <p:blipFill rotWithShape="1">
          <a:blip r:embed="rId4">
            <a:alphaModFix/>
          </a:blip>
          <a:srcRect b="0" l="0" r="0" t="0"/>
          <a:stretch/>
        </p:blipFill>
        <p:spPr>
          <a:xfrm>
            <a:off x="138306" y="857729"/>
            <a:ext cx="11805501" cy="49726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ph type="title"/>
          </p:nvPr>
        </p:nvSpPr>
        <p:spPr>
          <a:xfrm>
            <a:off x="228600" y="177777"/>
            <a:ext cx="10515600" cy="535491"/>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Challenges</a:t>
            </a:r>
            <a:endParaRPr b="1" sz="3200">
              <a:latin typeface="Times New Roman"/>
              <a:ea typeface="Times New Roman"/>
              <a:cs typeface="Times New Roman"/>
              <a:sym typeface="Times New Roman"/>
            </a:endParaRPr>
          </a:p>
        </p:txBody>
      </p:sp>
      <p:pic>
        <p:nvPicPr>
          <p:cNvPr id="447" name="Google Shape;447;p38"/>
          <p:cNvPicPr preferRelativeResize="0"/>
          <p:nvPr/>
        </p:nvPicPr>
        <p:blipFill rotWithShape="1">
          <a:blip r:embed="rId3">
            <a:alphaModFix/>
          </a:blip>
          <a:srcRect b="0" l="0" r="0" t="0"/>
          <a:stretch/>
        </p:blipFill>
        <p:spPr>
          <a:xfrm>
            <a:off x="9580951" y="5971862"/>
            <a:ext cx="2592012" cy="805375"/>
          </a:xfrm>
          <a:prstGeom prst="rect">
            <a:avLst/>
          </a:prstGeom>
          <a:noFill/>
          <a:ln>
            <a:noFill/>
          </a:ln>
        </p:spPr>
      </p:pic>
      <p:sp>
        <p:nvSpPr>
          <p:cNvPr id="448" name="Google Shape;448;p38"/>
          <p:cNvSpPr txBox="1"/>
          <p:nvPr/>
        </p:nvSpPr>
        <p:spPr>
          <a:xfrm>
            <a:off x="509047" y="1319753"/>
            <a:ext cx="8632596" cy="40295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The biggest challenge while developing a model for predicting the price of edtech course was the data collection and the customizing the dataset.</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Feature selection was also the diffficult task as the selected  features will directly have impact on the final prediction so the features selectioni should be done carefully.</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Came to know about new features like automl and autoeda so working on that was also challenging task but it helped in the model selection and it has also developed more understanding about the data and machine learning algorithm.</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I was doing deployment for the first time so I had to research about that and our project team mentors also helped us and recommended videos on deployment on aispry was also very helpful,</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155575" y="116579"/>
            <a:ext cx="105156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Future Scopes </a:t>
            </a:r>
            <a:endParaRPr b="1" sz="3200">
              <a:latin typeface="Times New Roman"/>
              <a:ea typeface="Times New Roman"/>
              <a:cs typeface="Times New Roman"/>
              <a:sym typeface="Times New Roman"/>
            </a:endParaRPr>
          </a:p>
        </p:txBody>
      </p:sp>
      <p:sp>
        <p:nvSpPr>
          <p:cNvPr descr="Future Scope Clipart - Man With Binoculars Png - Free Transparent PNG  Clipart Images Download" id="455" name="Google Shape;455;p39"/>
          <p:cNvSpPr/>
          <p:nvPr/>
        </p:nvSpPr>
        <p:spPr>
          <a:xfrm>
            <a:off x="155575" y="-144461"/>
            <a:ext cx="304800" cy="304801"/>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456" name="Google Shape;456;p39"/>
          <p:cNvPicPr preferRelativeResize="0"/>
          <p:nvPr/>
        </p:nvPicPr>
        <p:blipFill rotWithShape="1">
          <a:blip r:embed="rId3">
            <a:alphaModFix/>
          </a:blip>
          <a:srcRect b="0" l="0" r="0" t="0"/>
          <a:stretch/>
        </p:blipFill>
        <p:spPr>
          <a:xfrm>
            <a:off x="9580951" y="5971862"/>
            <a:ext cx="2592012" cy="805375"/>
          </a:xfrm>
          <a:prstGeom prst="rect">
            <a:avLst/>
          </a:prstGeom>
          <a:noFill/>
          <a:ln>
            <a:noFill/>
          </a:ln>
        </p:spPr>
      </p:pic>
      <p:sp>
        <p:nvSpPr>
          <p:cNvPr id="457" name="Google Shape;457;p39"/>
          <p:cNvSpPr txBox="1"/>
          <p:nvPr/>
        </p:nvSpPr>
        <p:spPr>
          <a:xfrm>
            <a:off x="386499" y="1055802"/>
            <a:ext cx="875514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202124"/>
                </a:solidFill>
                <a:latin typeface="arial"/>
                <a:ea typeface="arial"/>
                <a:cs typeface="arial"/>
                <a:sym typeface="arial"/>
              </a:rPr>
              <a:t>While a Blume Ventures report said that the edtech market was close to $750 mn in 2020 and </a:t>
            </a:r>
            <a:r>
              <a:rPr b="1" i="0" lang="en-US" sz="2400" u="none" cap="none" strike="noStrike">
                <a:solidFill>
                  <a:srgbClr val="202124"/>
                </a:solidFill>
                <a:latin typeface="arial"/>
                <a:ea typeface="arial"/>
                <a:cs typeface="arial"/>
                <a:sym typeface="arial"/>
              </a:rPr>
              <a:t>will hit $4 bn by 2025</a:t>
            </a:r>
            <a:r>
              <a:rPr b="0" i="0" lang="en-US" sz="2400" u="none" cap="none" strike="noStrike">
                <a:solidFill>
                  <a:srgbClr val="202124"/>
                </a:solidFill>
                <a:latin typeface="arial"/>
                <a:ea typeface="arial"/>
                <a:cs typeface="arial"/>
                <a:sym typeface="arial"/>
              </a:rPr>
              <a:t>, a recent report by management consulting and market research firm Redseer puts that number at $5 billion by 2025.</a:t>
            </a:r>
            <a:endParaRPr b="0" i="0" sz="2400" u="none" cap="none" strike="noStrike">
              <a:solidFill>
                <a:srgbClr val="000000"/>
              </a:solidFill>
              <a:latin typeface="Arial"/>
              <a:ea typeface="Arial"/>
              <a:cs typeface="Arial"/>
              <a:sym typeface="Arial"/>
            </a:endParaRPr>
          </a:p>
        </p:txBody>
      </p:sp>
      <p:sp>
        <p:nvSpPr>
          <p:cNvPr id="458" name="Google Shape;458;p39"/>
          <p:cNvSpPr txBox="1"/>
          <p:nvPr/>
        </p:nvSpPr>
        <p:spPr>
          <a:xfrm>
            <a:off x="386499" y="2696066"/>
            <a:ext cx="8755144" cy="1394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So as we can see that from the report that edtech is the rapidly growing market and as the market is vast so the competetion will be also high so setting up the right price for the course is the most necessary thing for which our model is being developed.</a:t>
            </a:r>
            <a:endParaRPr b="0" i="0" sz="2000" u="none" cap="none" strike="noStrike">
              <a:solidFill>
                <a:srgbClr val="000000"/>
              </a:solidFill>
              <a:latin typeface="Calibri"/>
              <a:ea typeface="Calibri"/>
              <a:cs typeface="Calibri"/>
              <a:sym typeface="Calibri"/>
            </a:endParaRPr>
          </a:p>
        </p:txBody>
      </p:sp>
      <p:sp>
        <p:nvSpPr>
          <p:cNvPr id="459" name="Google Shape;459;p39"/>
          <p:cNvSpPr txBox="1"/>
          <p:nvPr/>
        </p:nvSpPr>
        <p:spPr>
          <a:xfrm>
            <a:off x="460375" y="3987538"/>
            <a:ext cx="8513943" cy="306115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The primary goal of our model is to predict the price of the edtech course which is yet to be launched.</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It can be a reliable price on which you can launch your edtech course.</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This model have a potential to be successfully implemented in the edtech industry for future price forecasting and prediction.</a:t>
            </a:r>
            <a:endParaRPr b="0" i="0" sz="20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US" sz="1400" u="none" cap="none" strike="noStrike">
                <a:solidFill>
                  <a:srgbClr val="000000"/>
                </a:solidFill>
                <a:latin typeface="Calibri"/>
                <a:ea typeface="Calibri"/>
                <a:cs typeface="Calibri"/>
                <a:sym typeface="Calibri"/>
              </a:rPr>
              <a:t> </a:t>
            </a:r>
            <a:endParaRPr/>
          </a:p>
          <a:p>
            <a:pPr indent="0" lvl="0" marL="0" marR="0" rtl="0" algn="l">
              <a:lnSpc>
                <a:spcPct val="107000"/>
              </a:lnSpc>
              <a:spcBef>
                <a:spcPts val="800"/>
              </a:spcBef>
              <a:spcAft>
                <a:spcPts val="0"/>
              </a:spcAft>
              <a:buNone/>
            </a:pPr>
            <a:r>
              <a:rPr b="0" i="0" lang="en-US" sz="1400" u="none" cap="none" strike="noStrike">
                <a:solidFill>
                  <a:srgbClr val="000000"/>
                </a:solidFill>
                <a:latin typeface="Calibri"/>
                <a:ea typeface="Calibri"/>
                <a:cs typeface="Calibri"/>
                <a:sym typeface="Calibri"/>
              </a:rPr>
              <a:t> </a:t>
            </a:r>
            <a:endParaRPr/>
          </a:p>
          <a:p>
            <a:pPr indent="0" lvl="0" marL="0" marR="0" rtl="0" algn="l">
              <a:lnSpc>
                <a:spcPct val="107000"/>
              </a:lnSpc>
              <a:spcBef>
                <a:spcPts val="800"/>
              </a:spcBef>
              <a:spcAft>
                <a:spcPts val="0"/>
              </a:spcAft>
              <a:buNone/>
            </a:pPr>
            <a:r>
              <a:rPr b="0" i="0" lang="en-US" sz="1400" u="none" cap="none" strike="noStrike">
                <a:solidFill>
                  <a:srgbClr val="000000"/>
                </a:solidFill>
                <a:latin typeface="Calibri"/>
                <a:ea typeface="Calibri"/>
                <a:cs typeface="Calibri"/>
                <a:sym typeface="Calibri"/>
              </a:rPr>
              <a:t> </a:t>
            </a:r>
            <a:endParaRPr/>
          </a:p>
          <a:p>
            <a:pPr indent="0" lvl="0" marL="0" marR="0" rtl="0" algn="l">
              <a:lnSpc>
                <a:spcPct val="107000"/>
              </a:lnSpc>
              <a:spcBef>
                <a:spcPts val="800"/>
              </a:spcBef>
              <a:spcAft>
                <a:spcPts val="0"/>
              </a:spcAft>
              <a:buNone/>
            </a:pPr>
            <a:r>
              <a:rPr b="0" i="0" lang="en-US" sz="1400" u="none" cap="none" strike="noStrike">
                <a:solidFill>
                  <a:srgbClr val="000000"/>
                </a:solidFill>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txBox="1"/>
          <p:nvPr>
            <p:ph type="title"/>
          </p:nvPr>
        </p:nvSpPr>
        <p:spPr>
          <a:xfrm>
            <a:off x="76200" y="115403"/>
            <a:ext cx="107442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Queries ?  </a:t>
            </a:r>
            <a:endParaRPr b="1" sz="3200">
              <a:latin typeface="Times New Roman"/>
              <a:ea typeface="Times New Roman"/>
              <a:cs typeface="Times New Roman"/>
              <a:sym typeface="Times New Roman"/>
            </a:endParaRPr>
          </a:p>
        </p:txBody>
      </p:sp>
      <p:pic>
        <p:nvPicPr>
          <p:cNvPr id="466" name="Google Shape;466;p40"/>
          <p:cNvPicPr preferRelativeResize="0"/>
          <p:nvPr/>
        </p:nvPicPr>
        <p:blipFill rotWithShape="1">
          <a:blip r:embed="rId3">
            <a:alphaModFix/>
          </a:blip>
          <a:srcRect b="0" l="0" r="0" t="0"/>
          <a:stretch/>
        </p:blipFill>
        <p:spPr>
          <a:xfrm>
            <a:off x="2486998" y="1168646"/>
            <a:ext cx="7218003" cy="4520707"/>
          </a:xfrm>
          <a:prstGeom prst="rect">
            <a:avLst/>
          </a:prstGeom>
          <a:noFill/>
          <a:ln>
            <a:noFill/>
          </a:ln>
        </p:spPr>
      </p:pic>
      <p:pic>
        <p:nvPicPr>
          <p:cNvPr id="467" name="Google Shape;467;p40"/>
          <p:cNvPicPr preferRelativeResize="0"/>
          <p:nvPr/>
        </p:nvPicPr>
        <p:blipFill rotWithShape="1">
          <a:blip r:embed="rId4">
            <a:alphaModFix/>
          </a:blip>
          <a:srcRect b="0" l="0" r="0" t="0"/>
          <a:stretch/>
        </p:blipFill>
        <p:spPr>
          <a:xfrm>
            <a:off x="9580951" y="5971862"/>
            <a:ext cx="2592012" cy="805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41"/>
          <p:cNvPicPr preferRelativeResize="0"/>
          <p:nvPr/>
        </p:nvPicPr>
        <p:blipFill rotWithShape="1">
          <a:blip r:embed="rId3">
            <a:alphaModFix/>
          </a:blip>
          <a:srcRect b="0" l="0" r="0" t="0"/>
          <a:stretch/>
        </p:blipFill>
        <p:spPr>
          <a:xfrm>
            <a:off x="9915533" y="6151969"/>
            <a:ext cx="2276467" cy="706033"/>
          </a:xfrm>
          <a:prstGeom prst="rect">
            <a:avLst/>
          </a:prstGeom>
          <a:noFill/>
          <a:ln>
            <a:noFill/>
          </a:ln>
        </p:spPr>
      </p:pic>
      <p:cxnSp>
        <p:nvCxnSpPr>
          <p:cNvPr id="473" name="Google Shape;473;p41"/>
          <p:cNvCxnSpPr/>
          <p:nvPr/>
        </p:nvCxnSpPr>
        <p:spPr>
          <a:xfrm>
            <a:off x="0" y="6464596"/>
            <a:ext cx="9597656" cy="0"/>
          </a:xfrm>
          <a:prstGeom prst="straightConnector1">
            <a:avLst/>
          </a:prstGeom>
          <a:noFill/>
          <a:ln cap="flat" cmpd="sng" w="9525">
            <a:solidFill>
              <a:srgbClr val="3B7FF2"/>
            </a:solidFill>
            <a:prstDash val="solid"/>
            <a:round/>
            <a:headEnd len="sm" w="sm" type="none"/>
            <a:tailEnd len="sm" w="sm" type="none"/>
          </a:ln>
        </p:spPr>
      </p:cxnSp>
      <p:pic>
        <p:nvPicPr>
          <p:cNvPr descr="Attitudes 2 Animal Cognition Survey – The Anthrozoologist" id="474" name="Google Shape;474;p41"/>
          <p:cNvPicPr preferRelativeResize="0"/>
          <p:nvPr/>
        </p:nvPicPr>
        <p:blipFill rotWithShape="1">
          <a:blip r:embed="rId4">
            <a:alphaModFix/>
          </a:blip>
          <a:srcRect b="0" l="0" r="0" t="0"/>
          <a:stretch/>
        </p:blipFill>
        <p:spPr>
          <a:xfrm>
            <a:off x="3110415" y="272435"/>
            <a:ext cx="5971172" cy="59711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5"/>
          <p:cNvSpPr txBox="1"/>
          <p:nvPr>
            <p:ph type="title"/>
          </p:nvPr>
        </p:nvSpPr>
        <p:spPr>
          <a:xfrm>
            <a:off x="228600" y="187009"/>
            <a:ext cx="10515600" cy="517024"/>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Contents</a:t>
            </a:r>
            <a:endParaRPr b="1" sz="3200">
              <a:latin typeface="Times New Roman"/>
              <a:ea typeface="Times New Roman"/>
              <a:cs typeface="Times New Roman"/>
              <a:sym typeface="Times New Roman"/>
            </a:endParaRPr>
          </a:p>
        </p:txBody>
      </p:sp>
      <p:sp>
        <p:nvSpPr>
          <p:cNvPr id="128" name="Google Shape;128;p5"/>
          <p:cNvSpPr txBox="1"/>
          <p:nvPr>
            <p:ph idx="12" type="sldNum"/>
          </p:nvPr>
        </p:nvSpPr>
        <p:spPr>
          <a:xfrm>
            <a:off x="8610600" y="6356352"/>
            <a:ext cx="2743200" cy="365125"/>
          </a:xfrm>
          <a:prstGeom prst="rect">
            <a:avLst/>
          </a:prstGeom>
          <a:noFill/>
          <a:ln>
            <a:noFill/>
          </a:ln>
        </p:spPr>
        <p:txBody>
          <a:bodyPr anchorCtr="0" anchor="ctr" bIns="45675" lIns="91400" spcFirstLastPara="1" rIns="91400" wrap="square" tIns="456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29" name="Google Shape;129;p5"/>
          <p:cNvPicPr preferRelativeResize="0"/>
          <p:nvPr/>
        </p:nvPicPr>
        <p:blipFill rotWithShape="1">
          <a:blip r:embed="rId3">
            <a:alphaModFix/>
          </a:blip>
          <a:srcRect b="0" l="0" r="0" t="0"/>
          <a:stretch/>
        </p:blipFill>
        <p:spPr>
          <a:xfrm>
            <a:off x="9599989" y="6038978"/>
            <a:ext cx="2592012" cy="805375"/>
          </a:xfrm>
          <a:prstGeom prst="rect">
            <a:avLst/>
          </a:prstGeom>
          <a:noFill/>
          <a:ln>
            <a:noFill/>
          </a:ln>
        </p:spPr>
      </p:pic>
      <p:sp>
        <p:nvSpPr>
          <p:cNvPr id="130" name="Google Shape;130;p5"/>
          <p:cNvSpPr txBox="1"/>
          <p:nvPr/>
        </p:nvSpPr>
        <p:spPr>
          <a:xfrm>
            <a:off x="152400" y="933451"/>
            <a:ext cx="11839575" cy="5170646"/>
          </a:xfrm>
          <a:prstGeom prst="rect">
            <a:avLst/>
          </a:prstGeom>
          <a:noFill/>
          <a:ln>
            <a:noFill/>
          </a:ln>
        </p:spPr>
        <p:txBody>
          <a:bodyPr anchorCtr="0" anchor="t" bIns="45700" lIns="91425" spcFirstLastPara="1" rIns="91425" wrap="square" tIns="45700">
            <a:spAutoFit/>
          </a:bodyPr>
          <a:lstStyle/>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What is Project Overview and scope?</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Project Goals - Objective and Constraints of Project.</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CRISP-ML Methodology, Technical Stacks, Project Architecture.</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Data Creation (mockaroo.com).</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Data Customization.</a:t>
            </a:r>
            <a:endParaRPr b="0" i="0" sz="3000" u="none" cap="none" strike="noStrike">
              <a:solidFill>
                <a:srgbClr val="000000"/>
              </a:solidFill>
              <a:latin typeface="Calibri"/>
              <a:ea typeface="Calibri"/>
              <a:cs typeface="Calibri"/>
              <a:sym typeface="Calibri"/>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Data Preprocessing - Exploratory Data Analysis and Data visualization.</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Model Selection(Pycaret).</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Model Building.</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Output insights.</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Conclusion.</a:t>
            </a:r>
            <a:endParaRPr/>
          </a:p>
          <a:p>
            <a:pPr indent="-190500" lvl="0" marL="0" marR="0" rtl="0" algn="l">
              <a:lnSpc>
                <a:spcPct val="100000"/>
              </a:lnSpc>
              <a:spcBef>
                <a:spcPts val="0"/>
              </a:spcBef>
              <a:spcAft>
                <a:spcPts val="0"/>
              </a:spcAft>
              <a:buClr>
                <a:srgbClr val="000000"/>
              </a:buClr>
              <a:buSzPts val="3000"/>
              <a:buFont typeface="Noto Sans Symbols"/>
              <a:buChar char="∙"/>
            </a:pPr>
            <a:r>
              <a:rPr b="0" i="0" lang="en-US" sz="3000" u="none" cap="none" strike="noStrike">
                <a:solidFill>
                  <a:srgbClr val="000000"/>
                </a:solidFill>
                <a:latin typeface="Calibri"/>
                <a:ea typeface="Calibri"/>
                <a:cs typeface="Calibri"/>
                <a:sym typeface="Calibri"/>
              </a:rPr>
              <a:t>  Deployment.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6"/>
          <p:cNvSpPr txBox="1"/>
          <p:nvPr>
            <p:ph type="title"/>
          </p:nvPr>
        </p:nvSpPr>
        <p:spPr>
          <a:xfrm>
            <a:off x="228600" y="191607"/>
            <a:ext cx="105156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Project Overview and Scope</a:t>
            </a:r>
            <a:endParaRPr b="1" sz="3200">
              <a:latin typeface="Times New Roman"/>
              <a:ea typeface="Times New Roman"/>
              <a:cs typeface="Times New Roman"/>
              <a:sym typeface="Times New Roman"/>
            </a:endParaRPr>
          </a:p>
        </p:txBody>
      </p:sp>
      <p:sp>
        <p:nvSpPr>
          <p:cNvPr id="136" name="Google Shape;136;p6"/>
          <p:cNvSpPr txBox="1"/>
          <p:nvPr>
            <p:ph idx="12" type="sldNum"/>
          </p:nvPr>
        </p:nvSpPr>
        <p:spPr>
          <a:xfrm>
            <a:off x="11639549" y="6350003"/>
            <a:ext cx="390600" cy="288900"/>
          </a:xfrm>
          <a:prstGeom prst="rect">
            <a:avLst/>
          </a:prstGeom>
          <a:noFill/>
          <a:ln>
            <a:noFill/>
          </a:ln>
        </p:spPr>
        <p:txBody>
          <a:bodyPr anchorCtr="0" anchor="ctr" bIns="45675" lIns="91400" spcFirstLastPara="1" rIns="91400" wrap="square" tIns="456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37" name="Google Shape;137;p6"/>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sp>
        <p:nvSpPr>
          <p:cNvPr id="138" name="Google Shape;138;p6"/>
          <p:cNvSpPr txBox="1"/>
          <p:nvPr/>
        </p:nvSpPr>
        <p:spPr>
          <a:xfrm>
            <a:off x="507981" y="1517300"/>
            <a:ext cx="11349074" cy="334520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202124"/>
                </a:solidFill>
                <a:latin typeface="Arial"/>
                <a:ea typeface="Arial"/>
                <a:cs typeface="Arial"/>
                <a:sym typeface="Arial"/>
              </a:rPr>
              <a:t>A Blume Ventures report said that the edtech market was close to $750 mn in 2020 and </a:t>
            </a:r>
            <a:r>
              <a:rPr b="1" i="0" lang="en-US" sz="2000" u="none" cap="none" strike="noStrike">
                <a:solidFill>
                  <a:srgbClr val="202124"/>
                </a:solidFill>
                <a:latin typeface="Arial"/>
                <a:ea typeface="Arial"/>
                <a:cs typeface="Arial"/>
                <a:sym typeface="Arial"/>
              </a:rPr>
              <a:t>will hit $4 bn by 2025</a:t>
            </a:r>
            <a:r>
              <a:rPr b="0" i="0" lang="en-US" sz="2000" u="none" cap="none" strike="noStrike">
                <a:solidFill>
                  <a:srgbClr val="202124"/>
                </a:solidFill>
                <a:latin typeface="Arial"/>
                <a:ea typeface="Arial"/>
                <a:cs typeface="Arial"/>
                <a:sym typeface="Arial"/>
              </a:rPr>
              <a:t>, a recent report by management consulting and market research firm Redseer puts that number at $5 billion by 2025.</a:t>
            </a:r>
            <a:endParaRPr b="0" i="0" sz="20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US" sz="2000" u="none" cap="none" strike="noStrike">
                <a:solidFill>
                  <a:srgbClr val="202124"/>
                </a:solidFill>
                <a:latin typeface="Arial"/>
                <a:ea typeface="Arial"/>
                <a:cs typeface="Arial"/>
                <a:sym typeface="Arial"/>
              </a:rPr>
              <a:t>So as the Edtech market is booming so are the challenges are also arising:</a:t>
            </a:r>
            <a:endParaRPr b="0" i="0" sz="20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2000"/>
              <a:buFont typeface="Noto Sans Symbols"/>
              <a:buChar char="∙"/>
            </a:pPr>
            <a:r>
              <a:rPr b="0" i="0" lang="en-US" sz="2000" u="none" cap="none" strike="noStrike">
                <a:solidFill>
                  <a:srgbClr val="202124"/>
                </a:solidFill>
                <a:latin typeface="Arial"/>
                <a:ea typeface="Arial"/>
                <a:cs typeface="Arial"/>
                <a:sym typeface="Arial"/>
              </a:rPr>
              <a:t> </a:t>
            </a:r>
            <a:r>
              <a:rPr b="0" i="0" lang="en-US" sz="2000" u="none" cap="none" strike="noStrike">
                <a:solidFill>
                  <a:srgbClr val="292929"/>
                </a:solidFill>
                <a:latin typeface="Georgia"/>
                <a:ea typeface="Georgia"/>
                <a:cs typeface="Georgia"/>
                <a:sym typeface="Georgia"/>
              </a:rPr>
              <a:t>A major challenge in the early days of any EdTech startup is pricing. Without a constant flow of new signups allowing you to test different price points, or a clearly defined target customer group you could survey, it’s largely a shot in the dark.</a:t>
            </a:r>
            <a:endParaRPr b="0" i="0" sz="2000" u="none" cap="none" strike="noStrike">
              <a:solidFill>
                <a:srgbClr val="000000"/>
              </a:solidFill>
              <a:latin typeface="Calibri"/>
              <a:ea typeface="Calibri"/>
              <a:cs typeface="Calibri"/>
              <a:sym typeface="Calibri"/>
            </a:endParaRPr>
          </a:p>
          <a:p>
            <a:pPr indent="0" lvl="0" marL="228600" marR="0" rtl="0" algn="l">
              <a:lnSpc>
                <a:spcPct val="107000"/>
              </a:lnSpc>
              <a:spcBef>
                <a:spcPts val="800"/>
              </a:spcBef>
              <a:spcAft>
                <a:spcPts val="0"/>
              </a:spcAft>
              <a:buNone/>
            </a:pPr>
            <a:r>
              <a:rPr b="0" i="0" lang="en-US" sz="2000" u="none" cap="none" strike="noStrike">
                <a:solidFill>
                  <a:srgbClr val="000000"/>
                </a:solidFill>
                <a:latin typeface="Calibri"/>
                <a:ea typeface="Calibri"/>
                <a:cs typeface="Calibri"/>
                <a:sym typeface="Calibri"/>
              </a:rPr>
              <a:t>So this Machine learning Model will help the Edtech Companies to smartly place the Prices of their course in this highly competitive market.</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type="title"/>
          </p:nvPr>
        </p:nvSpPr>
        <p:spPr>
          <a:xfrm>
            <a:off x="156754" y="164539"/>
            <a:ext cx="105156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Project Goals</a:t>
            </a:r>
            <a:endParaRPr b="1" sz="3200">
              <a:latin typeface="Times New Roman"/>
              <a:ea typeface="Times New Roman"/>
              <a:cs typeface="Times New Roman"/>
              <a:sym typeface="Times New Roman"/>
            </a:endParaRPr>
          </a:p>
        </p:txBody>
      </p:sp>
      <p:pic>
        <p:nvPicPr>
          <p:cNvPr id="144" name="Google Shape;144;p7"/>
          <p:cNvPicPr preferRelativeResize="0"/>
          <p:nvPr/>
        </p:nvPicPr>
        <p:blipFill rotWithShape="1">
          <a:blip r:embed="rId3">
            <a:alphaModFix/>
          </a:blip>
          <a:srcRect b="0" l="0" r="0" t="0"/>
          <a:stretch/>
        </p:blipFill>
        <p:spPr>
          <a:xfrm>
            <a:off x="9580951" y="6053750"/>
            <a:ext cx="2592012" cy="805375"/>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6270171" y="864578"/>
            <a:ext cx="3810000" cy="2857500"/>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156754" y="1018004"/>
            <a:ext cx="4664075" cy="2879725"/>
          </a:xfrm>
          <a:prstGeom prst="rect">
            <a:avLst/>
          </a:prstGeom>
          <a:noFill/>
          <a:ln>
            <a:noFill/>
          </a:ln>
        </p:spPr>
      </p:pic>
      <p:sp>
        <p:nvSpPr>
          <p:cNvPr id="147" name="Google Shape;147;p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48" name="Google Shape;148;p7"/>
          <p:cNvSpPr/>
          <p:nvPr/>
        </p:nvSpPr>
        <p:spPr>
          <a:xfrm>
            <a:off x="424036" y="3897729"/>
            <a:ext cx="10171374" cy="156966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472C4"/>
              </a:buClr>
              <a:buSzPts val="2000"/>
              <a:buFont typeface="Arial"/>
              <a:buNone/>
            </a:pPr>
            <a:r>
              <a:rPr b="0" i="0" lang="en-US" sz="2000" u="none" cap="none" strike="noStrike">
                <a:solidFill>
                  <a:srgbClr val="4472C4"/>
                </a:solidFill>
                <a:latin typeface="Calibri"/>
                <a:ea typeface="Calibri"/>
                <a:cs typeface="Calibri"/>
                <a:sym typeface="Calibri"/>
              </a:rPr>
              <a:t>Objectives:                                                                        </a:t>
            </a:r>
            <a:r>
              <a:rPr b="0" i="0" lang="en-US" sz="1800" u="none" cap="none" strike="noStrike">
                <a:solidFill>
                  <a:srgbClr val="4472C4"/>
                </a:solidFill>
                <a:latin typeface="Calibri"/>
                <a:ea typeface="Calibri"/>
                <a:cs typeface="Calibri"/>
                <a:sym typeface="Calibri"/>
              </a:rPr>
              <a:t>Constraints:</a:t>
            </a:r>
            <a:r>
              <a:rPr b="0" i="0" lang="en-US" sz="2000" u="none" cap="none" strike="noStrike">
                <a:solidFill>
                  <a:srgbClr val="4472C4"/>
                </a:solidFill>
                <a:latin typeface="Calibri"/>
                <a:ea typeface="Calibri"/>
                <a:cs typeface="Calibri"/>
                <a:sym typeface="Calibri"/>
              </a:rPr>
              <a:t>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To create a ml model which can accurately                </a:t>
            </a:r>
            <a:r>
              <a:rPr b="0" i="0" lang="en-US" sz="1800" u="none" cap="none" strike="noStrike">
                <a:solidFill>
                  <a:srgbClr val="000000"/>
                </a:solidFill>
                <a:latin typeface="Calibri"/>
                <a:ea typeface="Calibri"/>
                <a:cs typeface="Calibri"/>
                <a:sym typeface="Calibri"/>
              </a:rPr>
              <a:t>Finding the Accurate and reliable Historical data. </a:t>
            </a:r>
            <a:endParaRPr/>
          </a:p>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a:t>
            </a:r>
            <a:r>
              <a:rPr b="0" i="0" lang="en-US" sz="2000" u="none" cap="none" strike="noStrike">
                <a:solidFill>
                  <a:srgbClr val="000000"/>
                </a:solidFill>
                <a:latin typeface="Calibri"/>
                <a:ea typeface="Calibri"/>
                <a:cs typeface="Calibri"/>
                <a:sym typeface="Calibri"/>
              </a:rPr>
              <a:t>Predict the price of EdTech course which is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to be launched.</a:t>
            </a:r>
            <a:r>
              <a:rPr b="0" i="0" lang="en-US" sz="16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8"/>
          <p:cNvSpPr txBox="1"/>
          <p:nvPr>
            <p:ph type="title"/>
          </p:nvPr>
        </p:nvSpPr>
        <p:spPr>
          <a:xfrm>
            <a:off x="194992" y="192071"/>
            <a:ext cx="104601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SzPts val="1200"/>
              <a:buNone/>
            </a:pPr>
            <a:r>
              <a:rPr b="1" lang="en-US" sz="3200">
                <a:latin typeface="Times New Roman"/>
                <a:ea typeface="Times New Roman"/>
                <a:cs typeface="Times New Roman"/>
                <a:sym typeface="Times New Roman"/>
              </a:rPr>
              <a:t>CRISP-ML(Q) Methodology</a:t>
            </a:r>
            <a:endParaRPr b="1" sz="3200">
              <a:latin typeface="Times New Roman"/>
              <a:ea typeface="Times New Roman"/>
              <a:cs typeface="Times New Roman"/>
              <a:sym typeface="Times New Roman"/>
            </a:endParaRPr>
          </a:p>
        </p:txBody>
      </p:sp>
      <p:pic>
        <p:nvPicPr>
          <p:cNvPr id="154" name="Google Shape;154;p8"/>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155" name="Google Shape;155;p8"/>
          <p:cNvPicPr preferRelativeResize="0"/>
          <p:nvPr/>
        </p:nvPicPr>
        <p:blipFill rotWithShape="1">
          <a:blip r:embed="rId4">
            <a:alphaModFix/>
          </a:blip>
          <a:srcRect b="0" l="0" r="0" t="0"/>
          <a:stretch/>
        </p:blipFill>
        <p:spPr>
          <a:xfrm>
            <a:off x="3743325" y="1076325"/>
            <a:ext cx="4705350" cy="470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55575" y="182315"/>
            <a:ext cx="11049300" cy="535500"/>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Technical Stacks</a:t>
            </a:r>
            <a:endParaRPr b="1" sz="3200">
              <a:latin typeface="Times New Roman"/>
              <a:ea typeface="Times New Roman"/>
              <a:cs typeface="Times New Roman"/>
              <a:sym typeface="Times New Roman"/>
            </a:endParaRPr>
          </a:p>
        </p:txBody>
      </p:sp>
      <p:sp>
        <p:nvSpPr>
          <p:cNvPr descr="GitHub - serengil/deepface: A Lightweight Face Recognition and Facial  Attribute Analysis (Age, Gender, Emotion and Race) Library for Python" id="161" name="Google Shape;161;p9"/>
          <p:cNvSpPr/>
          <p:nvPr/>
        </p:nvSpPr>
        <p:spPr>
          <a:xfrm>
            <a:off x="155575" y="-144463"/>
            <a:ext cx="304800" cy="304800"/>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descr="GitHub - serengil/deepface: A Lightweight Face Recognition and Facial  Attribute Analysis (Age, Gender, Emotion and Race) Library for Python" id="162" name="Google Shape;162;p9"/>
          <p:cNvSpPr/>
          <p:nvPr/>
        </p:nvSpPr>
        <p:spPr>
          <a:xfrm>
            <a:off x="307975" y="7937"/>
            <a:ext cx="304800" cy="304800"/>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63" name="Google Shape;163;p9"/>
          <p:cNvPicPr preferRelativeResize="0"/>
          <p:nvPr/>
        </p:nvPicPr>
        <p:blipFill rotWithShape="1">
          <a:blip r:embed="rId3">
            <a:alphaModFix/>
          </a:blip>
          <a:srcRect b="0" l="0" r="0" t="0"/>
          <a:stretch/>
        </p:blipFill>
        <p:spPr>
          <a:xfrm>
            <a:off x="9580951" y="6040102"/>
            <a:ext cx="2592012" cy="805375"/>
          </a:xfrm>
          <a:prstGeom prst="rect">
            <a:avLst/>
          </a:prstGeom>
          <a:noFill/>
          <a:ln>
            <a:noFill/>
          </a:ln>
        </p:spPr>
      </p:pic>
      <p:pic>
        <p:nvPicPr>
          <p:cNvPr id="164" name="Google Shape;164;p9"/>
          <p:cNvPicPr preferRelativeResize="0"/>
          <p:nvPr/>
        </p:nvPicPr>
        <p:blipFill rotWithShape="1">
          <a:blip r:embed="rId4">
            <a:alphaModFix/>
          </a:blip>
          <a:srcRect b="0" l="0" r="0" t="0"/>
          <a:stretch/>
        </p:blipFill>
        <p:spPr>
          <a:xfrm>
            <a:off x="155575" y="892193"/>
            <a:ext cx="2592012" cy="2536807"/>
          </a:xfrm>
          <a:prstGeom prst="rect">
            <a:avLst/>
          </a:prstGeom>
          <a:noFill/>
          <a:ln>
            <a:noFill/>
          </a:ln>
        </p:spPr>
      </p:pic>
      <p:pic>
        <p:nvPicPr>
          <p:cNvPr id="165" name="Google Shape;165;p9"/>
          <p:cNvPicPr preferRelativeResize="0"/>
          <p:nvPr/>
        </p:nvPicPr>
        <p:blipFill rotWithShape="1">
          <a:blip r:embed="rId5">
            <a:alphaModFix/>
          </a:blip>
          <a:srcRect b="0" l="0" r="0" t="0"/>
          <a:stretch/>
        </p:blipFill>
        <p:spPr>
          <a:xfrm>
            <a:off x="3565908" y="969247"/>
            <a:ext cx="1905000" cy="1905000"/>
          </a:xfrm>
          <a:prstGeom prst="rect">
            <a:avLst/>
          </a:prstGeom>
          <a:noFill/>
          <a:ln>
            <a:noFill/>
          </a:ln>
        </p:spPr>
      </p:pic>
      <p:pic>
        <p:nvPicPr>
          <p:cNvPr id="166" name="Google Shape;166;p9"/>
          <p:cNvPicPr preferRelativeResize="0"/>
          <p:nvPr/>
        </p:nvPicPr>
        <p:blipFill rotWithShape="1">
          <a:blip r:embed="rId6">
            <a:alphaModFix/>
          </a:blip>
          <a:srcRect b="0" l="0" r="0" t="0"/>
          <a:stretch/>
        </p:blipFill>
        <p:spPr>
          <a:xfrm>
            <a:off x="5895137" y="1146035"/>
            <a:ext cx="3295650" cy="1390650"/>
          </a:xfrm>
          <a:prstGeom prst="rect">
            <a:avLst/>
          </a:prstGeom>
          <a:noFill/>
          <a:ln>
            <a:noFill/>
          </a:ln>
        </p:spPr>
      </p:pic>
      <p:pic>
        <p:nvPicPr>
          <p:cNvPr id="167" name="Google Shape;167;p9"/>
          <p:cNvPicPr preferRelativeResize="0"/>
          <p:nvPr/>
        </p:nvPicPr>
        <p:blipFill rotWithShape="1">
          <a:blip r:embed="rId7">
            <a:alphaModFix/>
          </a:blip>
          <a:srcRect b="0" l="0" r="0" t="0"/>
          <a:stretch/>
        </p:blipFill>
        <p:spPr>
          <a:xfrm>
            <a:off x="9142926" y="1065072"/>
            <a:ext cx="2952750" cy="1552575"/>
          </a:xfrm>
          <a:prstGeom prst="rect">
            <a:avLst/>
          </a:prstGeom>
          <a:noFill/>
          <a:ln>
            <a:noFill/>
          </a:ln>
        </p:spPr>
      </p:pic>
      <p:pic>
        <p:nvPicPr>
          <p:cNvPr id="168" name="Google Shape;168;p9"/>
          <p:cNvPicPr preferRelativeResize="0"/>
          <p:nvPr/>
        </p:nvPicPr>
        <p:blipFill rotWithShape="1">
          <a:blip r:embed="rId8">
            <a:alphaModFix/>
          </a:blip>
          <a:srcRect b="0" l="0" r="0" t="0"/>
          <a:stretch/>
        </p:blipFill>
        <p:spPr>
          <a:xfrm>
            <a:off x="4081462" y="2862262"/>
            <a:ext cx="4029075" cy="1133475"/>
          </a:xfrm>
          <a:prstGeom prst="rect">
            <a:avLst/>
          </a:prstGeom>
          <a:noFill/>
          <a:ln>
            <a:noFill/>
          </a:ln>
        </p:spPr>
      </p:pic>
      <p:pic>
        <p:nvPicPr>
          <p:cNvPr id="169" name="Google Shape;169;p9"/>
          <p:cNvPicPr preferRelativeResize="0"/>
          <p:nvPr/>
        </p:nvPicPr>
        <p:blipFill rotWithShape="1">
          <a:blip r:embed="rId9">
            <a:alphaModFix/>
          </a:blip>
          <a:srcRect b="0" l="0" r="0" t="0"/>
          <a:stretch/>
        </p:blipFill>
        <p:spPr>
          <a:xfrm>
            <a:off x="190124" y="4874340"/>
            <a:ext cx="5114925" cy="895350"/>
          </a:xfrm>
          <a:prstGeom prst="rect">
            <a:avLst/>
          </a:prstGeom>
          <a:noFill/>
          <a:ln>
            <a:noFill/>
          </a:ln>
        </p:spPr>
      </p:pic>
      <p:pic>
        <p:nvPicPr>
          <p:cNvPr id="170" name="Google Shape;170;p9"/>
          <p:cNvPicPr preferRelativeResize="0"/>
          <p:nvPr/>
        </p:nvPicPr>
        <p:blipFill rotWithShape="1">
          <a:blip r:embed="rId10">
            <a:alphaModFix/>
          </a:blip>
          <a:srcRect b="0" l="0" r="0" t="0"/>
          <a:stretch/>
        </p:blipFill>
        <p:spPr>
          <a:xfrm>
            <a:off x="8013717" y="4636421"/>
            <a:ext cx="3419475" cy="1333500"/>
          </a:xfrm>
          <a:prstGeom prst="rect">
            <a:avLst/>
          </a:prstGeom>
          <a:noFill/>
          <a:ln>
            <a:noFill/>
          </a:ln>
        </p:spPr>
      </p:pic>
      <p:pic>
        <p:nvPicPr>
          <p:cNvPr id="171" name="Google Shape;171;p9"/>
          <p:cNvPicPr preferRelativeResize="0"/>
          <p:nvPr/>
        </p:nvPicPr>
        <p:blipFill rotWithShape="1">
          <a:blip r:embed="rId11">
            <a:alphaModFix/>
          </a:blip>
          <a:srcRect b="0" l="0" r="0" t="0"/>
          <a:stretch/>
        </p:blipFill>
        <p:spPr>
          <a:xfrm>
            <a:off x="5268471" y="4636421"/>
            <a:ext cx="2857500" cy="16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228600" y="177790"/>
            <a:ext cx="10515600" cy="535487"/>
          </a:xfrm>
          <a:prstGeom prst="rect">
            <a:avLst/>
          </a:prstGeom>
          <a:noFill/>
          <a:ln>
            <a:noFill/>
          </a:ln>
        </p:spPr>
        <p:txBody>
          <a:bodyPr anchorCtr="0" anchor="ctr" bIns="45675" lIns="91400" spcFirstLastPara="1" rIns="91400" wrap="square" tIns="45675">
            <a:spAutoFit/>
          </a:bodyPr>
          <a:lstStyle/>
          <a:p>
            <a:pPr indent="0" lvl="0" marL="0" rtl="0" algn="l">
              <a:lnSpc>
                <a:spcPct val="90000"/>
              </a:lnSpc>
              <a:spcBef>
                <a:spcPts val="0"/>
              </a:spcBef>
              <a:spcAft>
                <a:spcPts val="0"/>
              </a:spcAft>
              <a:buClr>
                <a:schemeClr val="dk1"/>
              </a:buClr>
              <a:buSzPts val="2300"/>
              <a:buFont typeface="Georgia"/>
              <a:buNone/>
            </a:pPr>
            <a:r>
              <a:rPr b="1" lang="en-US" sz="3200">
                <a:latin typeface="Times New Roman"/>
                <a:ea typeface="Times New Roman"/>
                <a:cs typeface="Times New Roman"/>
                <a:sym typeface="Times New Roman"/>
              </a:rPr>
              <a:t>Project Architecture</a:t>
            </a:r>
            <a:endParaRPr sz="3200"/>
          </a:p>
        </p:txBody>
      </p:sp>
      <p:pic>
        <p:nvPicPr>
          <p:cNvPr id="177" name="Google Shape;177;p10"/>
          <p:cNvPicPr preferRelativeResize="0"/>
          <p:nvPr/>
        </p:nvPicPr>
        <p:blipFill rotWithShape="1">
          <a:blip r:embed="rId3">
            <a:alphaModFix/>
          </a:blip>
          <a:srcRect b="0" l="0" r="0" t="0"/>
          <a:stretch/>
        </p:blipFill>
        <p:spPr>
          <a:xfrm>
            <a:off x="9580951" y="6053750"/>
            <a:ext cx="2592012" cy="805375"/>
          </a:xfrm>
          <a:prstGeom prst="rect">
            <a:avLst/>
          </a:prstGeom>
          <a:noFill/>
          <a:ln>
            <a:noFill/>
          </a:ln>
        </p:spPr>
      </p:pic>
      <p:pic>
        <p:nvPicPr>
          <p:cNvPr id="178" name="Google Shape;178;p10"/>
          <p:cNvPicPr preferRelativeResize="0"/>
          <p:nvPr/>
        </p:nvPicPr>
        <p:blipFill rotWithShape="1">
          <a:blip r:embed="rId4">
            <a:alphaModFix/>
          </a:blip>
          <a:srcRect b="0" l="0" r="0" t="0"/>
          <a:stretch/>
        </p:blipFill>
        <p:spPr>
          <a:xfrm>
            <a:off x="2528887" y="1366837"/>
            <a:ext cx="7134225" cy="4124325"/>
          </a:xfrm>
          <a:prstGeom prst="rect">
            <a:avLst/>
          </a:prstGeom>
          <a:noFill/>
          <a:ln>
            <a:noFill/>
          </a:ln>
        </p:spPr>
      </p:pic>
      <p:pic>
        <p:nvPicPr>
          <p:cNvPr id="179" name="Google Shape;179;p10"/>
          <p:cNvPicPr preferRelativeResize="0"/>
          <p:nvPr/>
        </p:nvPicPr>
        <p:blipFill rotWithShape="1">
          <a:blip r:embed="rId5">
            <a:alphaModFix/>
          </a:blip>
          <a:srcRect b="0" l="0" r="0" t="0"/>
          <a:stretch/>
        </p:blipFill>
        <p:spPr>
          <a:xfrm>
            <a:off x="943289" y="3752641"/>
            <a:ext cx="1905000" cy="1905000"/>
          </a:xfrm>
          <a:prstGeom prst="rect">
            <a:avLst/>
          </a:prstGeom>
          <a:noFill/>
          <a:ln>
            <a:noFill/>
          </a:ln>
        </p:spPr>
      </p:pic>
      <p:pic>
        <p:nvPicPr>
          <p:cNvPr id="180" name="Google Shape;180;p10"/>
          <p:cNvPicPr preferRelativeResize="0"/>
          <p:nvPr/>
        </p:nvPicPr>
        <p:blipFill rotWithShape="1">
          <a:blip r:embed="rId6">
            <a:alphaModFix/>
          </a:blip>
          <a:srcRect b="0" l="0" r="0" t="0"/>
          <a:stretch/>
        </p:blipFill>
        <p:spPr>
          <a:xfrm>
            <a:off x="20496" y="1851803"/>
            <a:ext cx="2614857" cy="1064865"/>
          </a:xfrm>
          <a:prstGeom prst="rect">
            <a:avLst/>
          </a:prstGeom>
          <a:noFill/>
          <a:ln>
            <a:noFill/>
          </a:ln>
        </p:spPr>
      </p:pic>
      <p:pic>
        <p:nvPicPr>
          <p:cNvPr id="181" name="Google Shape;181;p10"/>
          <p:cNvPicPr preferRelativeResize="0"/>
          <p:nvPr/>
        </p:nvPicPr>
        <p:blipFill rotWithShape="1">
          <a:blip r:embed="rId7">
            <a:alphaModFix/>
          </a:blip>
          <a:srcRect b="0" l="0" r="0" t="0"/>
          <a:stretch/>
        </p:blipFill>
        <p:spPr>
          <a:xfrm>
            <a:off x="8709130" y="4606246"/>
            <a:ext cx="2868594" cy="1051395"/>
          </a:xfrm>
          <a:prstGeom prst="rect">
            <a:avLst/>
          </a:prstGeom>
          <a:noFill/>
          <a:ln>
            <a:noFill/>
          </a:ln>
        </p:spPr>
      </p:pic>
      <p:pic>
        <p:nvPicPr>
          <p:cNvPr id="182" name="Google Shape;182;p10"/>
          <p:cNvPicPr preferRelativeResize="0"/>
          <p:nvPr/>
        </p:nvPicPr>
        <p:blipFill rotWithShape="1">
          <a:blip r:embed="rId8">
            <a:alphaModFix/>
          </a:blip>
          <a:srcRect b="0" l="0" r="0" t="0"/>
          <a:stretch/>
        </p:blipFill>
        <p:spPr>
          <a:xfrm>
            <a:off x="7339362" y="1109988"/>
            <a:ext cx="4363513" cy="895350"/>
          </a:xfrm>
          <a:prstGeom prst="rect">
            <a:avLst/>
          </a:prstGeom>
          <a:noFill/>
          <a:ln>
            <a:noFill/>
          </a:ln>
        </p:spPr>
      </p:pic>
      <p:pic>
        <p:nvPicPr>
          <p:cNvPr id="183" name="Google Shape;183;p10"/>
          <p:cNvPicPr preferRelativeResize="0"/>
          <p:nvPr/>
        </p:nvPicPr>
        <p:blipFill rotWithShape="1">
          <a:blip r:embed="rId9">
            <a:alphaModFix/>
          </a:blip>
          <a:srcRect b="0" l="0" r="0" t="0"/>
          <a:stretch/>
        </p:blipFill>
        <p:spPr>
          <a:xfrm>
            <a:off x="4619625" y="2652712"/>
            <a:ext cx="2952750" cy="1552575"/>
          </a:xfrm>
          <a:prstGeom prst="rect">
            <a:avLst/>
          </a:prstGeom>
          <a:noFill/>
          <a:ln>
            <a:noFill/>
          </a:ln>
        </p:spPr>
      </p:pic>
      <p:pic>
        <p:nvPicPr>
          <p:cNvPr id="184" name="Google Shape;184;p10"/>
          <p:cNvPicPr preferRelativeResize="0"/>
          <p:nvPr/>
        </p:nvPicPr>
        <p:blipFill rotWithShape="1">
          <a:blip r:embed="rId10">
            <a:alphaModFix/>
          </a:blip>
          <a:srcRect b="0" l="0" r="0" t="0"/>
          <a:stretch/>
        </p:blipFill>
        <p:spPr>
          <a:xfrm>
            <a:off x="5079441" y="5416060"/>
            <a:ext cx="2033116" cy="967553"/>
          </a:xfrm>
          <a:prstGeom prst="rect">
            <a:avLst/>
          </a:prstGeom>
          <a:noFill/>
          <a:ln>
            <a:noFill/>
          </a:ln>
        </p:spPr>
      </p:pic>
      <p:pic>
        <p:nvPicPr>
          <p:cNvPr id="185" name="Google Shape;185;p10"/>
          <p:cNvPicPr preferRelativeResize="0"/>
          <p:nvPr/>
        </p:nvPicPr>
        <p:blipFill rotWithShape="1">
          <a:blip r:embed="rId11">
            <a:alphaModFix/>
          </a:blip>
          <a:srcRect b="0" l="0" r="0" t="0"/>
          <a:stretch/>
        </p:blipFill>
        <p:spPr>
          <a:xfrm>
            <a:off x="2528887" y="1569524"/>
            <a:ext cx="2089152" cy="814711"/>
          </a:xfrm>
          <a:prstGeom prst="rect">
            <a:avLst/>
          </a:prstGeom>
          <a:noFill/>
          <a:ln>
            <a:noFill/>
          </a:ln>
        </p:spPr>
      </p:pic>
      <p:pic>
        <p:nvPicPr>
          <p:cNvPr id="186" name="Google Shape;186;p10"/>
          <p:cNvPicPr preferRelativeResize="0"/>
          <p:nvPr/>
        </p:nvPicPr>
        <p:blipFill rotWithShape="1">
          <a:blip r:embed="rId12">
            <a:alphaModFix/>
          </a:blip>
          <a:srcRect b="0" l="0" r="0" t="0"/>
          <a:stretch/>
        </p:blipFill>
        <p:spPr>
          <a:xfrm>
            <a:off x="438150" y="2753644"/>
            <a:ext cx="1971832" cy="1080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